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301" r:id="rId2"/>
    <p:sldId id="294" r:id="rId3"/>
    <p:sldId id="287" r:id="rId4"/>
    <p:sldId id="288" r:id="rId5"/>
    <p:sldId id="293" r:id="rId6"/>
    <p:sldId id="292" r:id="rId7"/>
    <p:sldId id="291" r:id="rId8"/>
    <p:sldId id="296" r:id="rId9"/>
    <p:sldId id="297" r:id="rId10"/>
    <p:sldId id="298" r:id="rId11"/>
    <p:sldId id="290" r:id="rId12"/>
    <p:sldId id="295" r:id="rId13"/>
    <p:sldId id="300" r:id="rId14"/>
    <p:sldId id="29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83333333333334E-2"/>
          <c:y val="0.12069553805774279"/>
          <c:w val="0.81388888888888888"/>
          <c:h val="0.68048337707786521"/>
        </c:manualLayout>
      </c:layout>
      <c:pie3DChart>
        <c:varyColors val="1"/>
        <c:ser>
          <c:idx val="0"/>
          <c:order val="0"/>
          <c:dPt>
            <c:idx val="0"/>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64-41F4-8101-5AC6C645F63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64-41F4-8101-5AC6C645F634}"/>
              </c:ext>
            </c:extLst>
          </c:dPt>
          <c:dPt>
            <c:idx val="2"/>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64-41F4-8101-5AC6C645F63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'ELABORAZIONI MARCO'!$D$42:$D$44</c:f>
              <c:strCache>
                <c:ptCount val="3"/>
                <c:pt idx="0">
                  <c:v>Si</c:v>
                </c:pt>
                <c:pt idx="1">
                  <c:v>No</c:v>
                </c:pt>
                <c:pt idx="2">
                  <c:v>Entrambe le situazioni, dipende dal cliente</c:v>
                </c:pt>
              </c:strCache>
            </c:strRef>
          </c:cat>
          <c:val>
            <c:numRef>
              <c:f>'ELABORAZIONI MARCO'!$E$42:$E$44</c:f>
              <c:numCache>
                <c:formatCode>0.0</c:formatCode>
                <c:ptCount val="3"/>
                <c:pt idx="0">
                  <c:v>17.215189873417721</c:v>
                </c:pt>
                <c:pt idx="1">
                  <c:v>54.683544303797468</c:v>
                </c:pt>
                <c:pt idx="2">
                  <c:v>28.101265822784811</c:v>
                </c:pt>
              </c:numCache>
            </c:numRef>
          </c:val>
          <c:extLst>
            <c:ext xmlns:c16="http://schemas.microsoft.com/office/drawing/2014/chart" uri="{C3380CC4-5D6E-409C-BE32-E72D297353CC}">
              <c16:uniqueId val="{00000006-F864-41F4-8101-5AC6C645F63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'ELABORAZIONI MARCO'!$E$142</c:f>
              <c:strCache>
                <c:ptCount val="1"/>
                <c:pt idx="0">
                  <c:v>TOTALE</c:v>
                </c:pt>
              </c:strCache>
            </c:strRef>
          </c:tx>
          <c:dPt>
            <c:idx val="0"/>
            <c:bubble3D val="0"/>
            <c:spPr>
              <a:solidFill>
                <a:srgbClr val="ED7D31">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0C97-4A91-AB43-8AE3200E5FA3}"/>
              </c:ext>
            </c:extLst>
          </c:dPt>
          <c:dPt>
            <c:idx val="1"/>
            <c:bubble3D val="0"/>
            <c:spPr>
              <a:solidFill>
                <a:schemeClr val="accent6">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0C97-4A91-AB43-8AE3200E5FA3}"/>
              </c:ext>
            </c:extLst>
          </c:dPt>
          <c:dPt>
            <c:idx val="2"/>
            <c:bubble3D val="0"/>
            <c:spPr>
              <a:solidFill>
                <a:srgbClr val="FFC000">
                  <a:lumMod val="40000"/>
                  <a:lumOff val="6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0C97-4A91-AB43-8AE3200E5FA3}"/>
              </c:ext>
            </c:extLst>
          </c:dPt>
          <c:dPt>
            <c:idx val="3"/>
            <c:bubble3D val="0"/>
            <c:spPr>
              <a:solidFill>
                <a:schemeClr val="accent6">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0C97-4A91-AB43-8AE3200E5FA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'ELABORAZIONI MARCO'!$D$143:$D$146</c:f>
              <c:strCache>
                <c:ptCount val="4"/>
                <c:pt idx="0">
                  <c:v>Una riduzione dell’iva per facilitare i consumi in Italia</c:v>
                </c:pt>
                <c:pt idx="1">
                  <c:v>Una nuova moratoria per i debiti con le banche</c:v>
                </c:pt>
                <c:pt idx="2">
                  <c:v>Una nuova moratoria per debiti tributari</c:v>
                </c:pt>
                <c:pt idx="3">
                  <c:v>Una nuova moratoria sui finanziamenti garantiti</c:v>
                </c:pt>
              </c:strCache>
            </c:strRef>
          </c:cat>
          <c:val>
            <c:numRef>
              <c:f>'ELABORAZIONI MARCO'!$E$143:$E$146</c:f>
              <c:numCache>
                <c:formatCode>0.0</c:formatCode>
                <c:ptCount val="4"/>
                <c:pt idx="0">
                  <c:v>62.676056338028175</c:v>
                </c:pt>
                <c:pt idx="1">
                  <c:v>18.07511737089202</c:v>
                </c:pt>
                <c:pt idx="2">
                  <c:v>25.586854460093893</c:v>
                </c:pt>
                <c:pt idx="3">
                  <c:v>21.5962441314554</c:v>
                </c:pt>
              </c:numCache>
            </c:numRef>
          </c:val>
          <c:extLst>
            <c:ext xmlns:c16="http://schemas.microsoft.com/office/drawing/2014/chart" uri="{C3380CC4-5D6E-409C-BE32-E72D297353CC}">
              <c16:uniqueId val="{00000008-0C97-4A91-AB43-8AE3200E5FA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'ELABORAZIONI MARCO'!$C$228</c:f>
              <c:strCache>
                <c:ptCount val="1"/>
                <c:pt idx="0">
                  <c:v>Sì, sono in corso attualmente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MARCO'!$B$229:$B$233</c:f>
              <c:strCache>
                <c:ptCount val="5"/>
                <c:pt idx="0">
                  <c:v>Consorzi</c:v>
                </c:pt>
                <c:pt idx="1">
                  <c:v>Reti di imprese</c:v>
                </c:pt>
                <c:pt idx="2">
                  <c:v>Distretti</c:v>
                </c:pt>
                <c:pt idx="3">
                  <c:v>ATI (Associazione Temporanea di Imprese)</c:v>
                </c:pt>
                <c:pt idx="4">
                  <c:v>Altre forme di collaborazione tra imprese</c:v>
                </c:pt>
              </c:strCache>
            </c:strRef>
          </c:cat>
          <c:val>
            <c:numRef>
              <c:f>'ELABORAZIONI MARCO'!$C$229:$C$233</c:f>
              <c:numCache>
                <c:formatCode>General</c:formatCode>
                <c:ptCount val="5"/>
                <c:pt idx="0">
                  <c:v>9.6999999999999993</c:v>
                </c:pt>
                <c:pt idx="1">
                  <c:v>7.8</c:v>
                </c:pt>
                <c:pt idx="2">
                  <c:v>3.8</c:v>
                </c:pt>
                <c:pt idx="3">
                  <c:v>1.4</c:v>
                </c:pt>
              </c:numCache>
            </c:numRef>
          </c:val>
          <c:extLst>
            <c:ext xmlns:c16="http://schemas.microsoft.com/office/drawing/2014/chart" uri="{C3380CC4-5D6E-409C-BE32-E72D297353CC}">
              <c16:uniqueId val="{00000000-8848-4910-B412-30481B6AF175}"/>
            </c:ext>
          </c:extLst>
        </c:ser>
        <c:ser>
          <c:idx val="1"/>
          <c:order val="1"/>
          <c:tx>
            <c:strRef>
              <c:f>'ELABORAZIONI MARCO'!$D$228</c:f>
              <c:strCache>
                <c:ptCount val="1"/>
                <c:pt idx="0">
                  <c:v>Sì, ma in passato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MARCO'!$B$229:$B$233</c:f>
              <c:strCache>
                <c:ptCount val="5"/>
                <c:pt idx="0">
                  <c:v>Consorzi</c:v>
                </c:pt>
                <c:pt idx="1">
                  <c:v>Reti di imprese</c:v>
                </c:pt>
                <c:pt idx="2">
                  <c:v>Distretti</c:v>
                </c:pt>
                <c:pt idx="3">
                  <c:v>ATI (Associazione Temporanea di Imprese)</c:v>
                </c:pt>
                <c:pt idx="4">
                  <c:v>Altre forme di collaborazione tra imprese</c:v>
                </c:pt>
              </c:strCache>
            </c:strRef>
          </c:cat>
          <c:val>
            <c:numRef>
              <c:f>'ELABORAZIONI MARCO'!$D$229:$D$233</c:f>
              <c:numCache>
                <c:formatCode>General</c:formatCode>
                <c:ptCount val="5"/>
                <c:pt idx="0">
                  <c:v>10.1</c:v>
                </c:pt>
                <c:pt idx="1">
                  <c:v>9.4</c:v>
                </c:pt>
                <c:pt idx="2">
                  <c:v>4</c:v>
                </c:pt>
                <c:pt idx="3">
                  <c:v>8</c:v>
                </c:pt>
                <c:pt idx="4">
                  <c:v>8.5</c:v>
                </c:pt>
              </c:numCache>
            </c:numRef>
          </c:val>
          <c:extLst>
            <c:ext xmlns:c16="http://schemas.microsoft.com/office/drawing/2014/chart" uri="{C3380CC4-5D6E-409C-BE32-E72D297353CC}">
              <c16:uniqueId val="{00000001-8848-4910-B412-30481B6AF175}"/>
            </c:ext>
          </c:extLst>
        </c:ser>
        <c:ser>
          <c:idx val="2"/>
          <c:order val="2"/>
          <c:tx>
            <c:strRef>
              <c:f>'ELABORAZIONI MARCO'!$E$228</c:f>
              <c:strCache>
                <c:ptCount val="1"/>
                <c:pt idx="0">
                  <c:v>No, mai</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MARCO'!$B$229:$B$233</c:f>
              <c:strCache>
                <c:ptCount val="5"/>
                <c:pt idx="0">
                  <c:v>Consorzi</c:v>
                </c:pt>
                <c:pt idx="1">
                  <c:v>Reti di imprese</c:v>
                </c:pt>
                <c:pt idx="2">
                  <c:v>Distretti</c:v>
                </c:pt>
                <c:pt idx="3">
                  <c:v>ATI (Associazione Temporanea di Imprese)</c:v>
                </c:pt>
                <c:pt idx="4">
                  <c:v>Altre forme di collaborazione tra imprese</c:v>
                </c:pt>
              </c:strCache>
            </c:strRef>
          </c:cat>
          <c:val>
            <c:numRef>
              <c:f>'ELABORAZIONI MARCO'!$E$229:$E$233</c:f>
              <c:numCache>
                <c:formatCode>General</c:formatCode>
                <c:ptCount val="5"/>
                <c:pt idx="0">
                  <c:v>80.2</c:v>
                </c:pt>
                <c:pt idx="1">
                  <c:v>82.8</c:v>
                </c:pt>
                <c:pt idx="2">
                  <c:v>92.2</c:v>
                </c:pt>
                <c:pt idx="3">
                  <c:v>90.6</c:v>
                </c:pt>
                <c:pt idx="4">
                  <c:v>75.2</c:v>
                </c:pt>
              </c:numCache>
            </c:numRef>
          </c:val>
          <c:extLst>
            <c:ext xmlns:c16="http://schemas.microsoft.com/office/drawing/2014/chart" uri="{C3380CC4-5D6E-409C-BE32-E72D297353CC}">
              <c16:uniqueId val="{00000002-8848-4910-B412-30481B6AF175}"/>
            </c:ext>
          </c:extLst>
        </c:ser>
        <c:dLbls>
          <c:showLegendKey val="0"/>
          <c:showVal val="0"/>
          <c:showCatName val="0"/>
          <c:showSerName val="0"/>
          <c:showPercent val="0"/>
          <c:showBubbleSize val="0"/>
        </c:dLbls>
        <c:gapWidth val="150"/>
        <c:overlap val="100"/>
        <c:axId val="1819144288"/>
        <c:axId val="1782962304"/>
      </c:barChart>
      <c:catAx>
        <c:axId val="181914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crossAx val="1782962304"/>
        <c:crosses val="autoZero"/>
        <c:auto val="1"/>
        <c:lblAlgn val="ctr"/>
        <c:lblOffset val="100"/>
        <c:noMultiLvlLbl val="0"/>
      </c:catAx>
      <c:valAx>
        <c:axId val="17829623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1914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'ELABORAZIONI MARCO'!$C$236</c:f>
              <c:strCache>
                <c:ptCount val="1"/>
                <c:pt idx="0">
                  <c:v>Mi interessa</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MARCO'!$B$237:$B$238</c:f>
              <c:strCache>
                <c:ptCount val="2"/>
                <c:pt idx="0">
                  <c:v>Reti verticali (con aziende che occupano diverse posizioni nella filiera)</c:v>
                </c:pt>
                <c:pt idx="1">
                  <c:v>Reti orizzontali (con aziende simili, per aumentare il potere contrattuale)</c:v>
                </c:pt>
              </c:strCache>
            </c:strRef>
          </c:cat>
          <c:val>
            <c:numRef>
              <c:f>'ELABORAZIONI MARCO'!$C$237:$C$238</c:f>
              <c:numCache>
                <c:formatCode>General</c:formatCode>
                <c:ptCount val="2"/>
                <c:pt idx="0">
                  <c:v>42</c:v>
                </c:pt>
                <c:pt idx="1">
                  <c:v>41.8</c:v>
                </c:pt>
              </c:numCache>
            </c:numRef>
          </c:val>
          <c:extLst>
            <c:ext xmlns:c16="http://schemas.microsoft.com/office/drawing/2014/chart" uri="{C3380CC4-5D6E-409C-BE32-E72D297353CC}">
              <c16:uniqueId val="{00000000-839F-4B23-88E3-F1AD812D482B}"/>
            </c:ext>
          </c:extLst>
        </c:ser>
        <c:ser>
          <c:idx val="1"/>
          <c:order val="1"/>
          <c:tx>
            <c:strRef>
              <c:f>'ELABORAZIONI MARCO'!$D$236</c:f>
              <c:strCache>
                <c:ptCount val="1"/>
                <c:pt idx="0">
                  <c:v>Mi interesserebbe ma la mia impresa non è adeguata/pronta</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MARCO'!$B$237:$B$238</c:f>
              <c:strCache>
                <c:ptCount val="2"/>
                <c:pt idx="0">
                  <c:v>Reti verticali (con aziende che occupano diverse posizioni nella filiera)</c:v>
                </c:pt>
                <c:pt idx="1">
                  <c:v>Reti orizzontali (con aziende simili, per aumentare il potere contrattuale)</c:v>
                </c:pt>
              </c:strCache>
            </c:strRef>
          </c:cat>
          <c:val>
            <c:numRef>
              <c:f>'ELABORAZIONI MARCO'!$D$237:$D$238</c:f>
              <c:numCache>
                <c:formatCode>General</c:formatCode>
                <c:ptCount val="2"/>
                <c:pt idx="0">
                  <c:v>19.8</c:v>
                </c:pt>
                <c:pt idx="1">
                  <c:v>17</c:v>
                </c:pt>
              </c:numCache>
            </c:numRef>
          </c:val>
          <c:extLst>
            <c:ext xmlns:c16="http://schemas.microsoft.com/office/drawing/2014/chart" uri="{C3380CC4-5D6E-409C-BE32-E72D297353CC}">
              <c16:uniqueId val="{00000001-839F-4B23-88E3-F1AD812D482B}"/>
            </c:ext>
          </c:extLst>
        </c:ser>
        <c:ser>
          <c:idx val="2"/>
          <c:order val="2"/>
          <c:tx>
            <c:strRef>
              <c:f>'ELABORAZIONI MARCO'!$E$236</c:f>
              <c:strCache>
                <c:ptCount val="1"/>
                <c:pt idx="0">
                  <c:v>Non mi interessa</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MARCO'!$B$237:$B$238</c:f>
              <c:strCache>
                <c:ptCount val="2"/>
                <c:pt idx="0">
                  <c:v>Reti verticali (con aziende che occupano diverse posizioni nella filiera)</c:v>
                </c:pt>
                <c:pt idx="1">
                  <c:v>Reti orizzontali (con aziende simili, per aumentare il potere contrattuale)</c:v>
                </c:pt>
              </c:strCache>
            </c:strRef>
          </c:cat>
          <c:val>
            <c:numRef>
              <c:f>'ELABORAZIONI MARCO'!$E$237:$E$238</c:f>
              <c:numCache>
                <c:formatCode>General</c:formatCode>
                <c:ptCount val="2"/>
                <c:pt idx="0">
                  <c:v>38.200000000000003</c:v>
                </c:pt>
                <c:pt idx="1">
                  <c:v>41.2</c:v>
                </c:pt>
              </c:numCache>
            </c:numRef>
          </c:val>
          <c:extLst>
            <c:ext xmlns:c16="http://schemas.microsoft.com/office/drawing/2014/chart" uri="{C3380CC4-5D6E-409C-BE32-E72D297353CC}">
              <c16:uniqueId val="{00000002-839F-4B23-88E3-F1AD812D482B}"/>
            </c:ext>
          </c:extLst>
        </c:ser>
        <c:dLbls>
          <c:showLegendKey val="0"/>
          <c:showVal val="0"/>
          <c:showCatName val="0"/>
          <c:showSerName val="0"/>
          <c:showPercent val="0"/>
          <c:showBubbleSize val="0"/>
        </c:dLbls>
        <c:gapWidth val="150"/>
        <c:overlap val="100"/>
        <c:axId val="1819148608"/>
        <c:axId val="483584608"/>
      </c:barChart>
      <c:catAx>
        <c:axId val="181914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crossAx val="483584608"/>
        <c:crosses val="autoZero"/>
        <c:auto val="1"/>
        <c:lblAlgn val="ctr"/>
        <c:lblOffset val="100"/>
        <c:noMultiLvlLbl val="0"/>
      </c:catAx>
      <c:valAx>
        <c:axId val="4835846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1914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977113390345018E-2"/>
          <c:y val="2.9166943872412122E-2"/>
          <c:w val="0.88997419321473814"/>
          <c:h val="0.77720394039586527"/>
        </c:manualLayout>
      </c:layout>
      <c:barChart>
        <c:barDir val="col"/>
        <c:grouping val="clustered"/>
        <c:varyColors val="0"/>
        <c:ser>
          <c:idx val="7"/>
          <c:order val="7"/>
          <c:spPr>
            <a:solidFill>
              <a:schemeClr val="accent2">
                <a:lumMod val="6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324B-43A8-8451-193C16566A92}"/>
              </c:ext>
            </c:extLst>
          </c:dPt>
          <c:dPt>
            <c:idx val="2"/>
            <c:invertIfNegative val="0"/>
            <c:bubble3D val="0"/>
            <c:spPr>
              <a:solidFill>
                <a:srgbClr val="ED7D31">
                  <a:lumMod val="60000"/>
                  <a:lumOff val="40000"/>
                </a:srgbClr>
              </a:solidFill>
              <a:ln>
                <a:noFill/>
              </a:ln>
              <a:effectLst/>
            </c:spPr>
            <c:extLst>
              <c:ext xmlns:c16="http://schemas.microsoft.com/office/drawing/2014/chart" uri="{C3380CC4-5D6E-409C-BE32-E72D297353CC}">
                <c16:uniqueId val="{00000003-324B-43A8-8451-193C16566A92}"/>
              </c:ext>
            </c:extLst>
          </c:dPt>
          <c:dPt>
            <c:idx val="3"/>
            <c:invertIfNegative val="0"/>
            <c:bubble3D val="0"/>
            <c:spPr>
              <a:solidFill>
                <a:srgbClr val="70AD47">
                  <a:lumMod val="20000"/>
                  <a:lumOff val="80000"/>
                </a:srgbClr>
              </a:solidFill>
              <a:ln>
                <a:noFill/>
              </a:ln>
              <a:effectLst/>
            </c:spPr>
            <c:extLst>
              <c:ext xmlns:c16="http://schemas.microsoft.com/office/drawing/2014/chart" uri="{C3380CC4-5D6E-409C-BE32-E72D297353CC}">
                <c16:uniqueId val="{00000005-324B-43A8-8451-193C16566A92}"/>
              </c:ext>
            </c:extLst>
          </c:dPt>
          <c:dPt>
            <c:idx val="4"/>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7-324B-43A8-8451-193C16566A92}"/>
              </c:ext>
            </c:extLst>
          </c:dPt>
          <c:dPt>
            <c:idx val="5"/>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9-324B-43A8-8451-193C16566A92}"/>
              </c:ext>
            </c:extLst>
          </c:dPt>
          <c:dPt>
            <c:idx val="6"/>
            <c:invertIfNegative val="0"/>
            <c:bubble3D val="0"/>
            <c:spPr>
              <a:solidFill>
                <a:srgbClr val="70AD47">
                  <a:lumMod val="75000"/>
                </a:srgbClr>
              </a:solidFill>
              <a:ln>
                <a:noFill/>
              </a:ln>
              <a:effectLst/>
            </c:spPr>
            <c:extLst>
              <c:ext xmlns:c16="http://schemas.microsoft.com/office/drawing/2014/chart" uri="{C3380CC4-5D6E-409C-BE32-E72D297353CC}">
                <c16:uniqueId val="{0000000B-324B-43A8-8451-193C16566A92}"/>
              </c:ext>
            </c:extLst>
          </c:dPt>
          <c:dPt>
            <c:idx val="7"/>
            <c:invertIfNegative val="0"/>
            <c:bubble3D val="0"/>
            <c:spPr>
              <a:solidFill>
                <a:srgbClr val="70AD47">
                  <a:lumMod val="50000"/>
                </a:srgbClr>
              </a:solidFill>
              <a:ln>
                <a:noFill/>
              </a:ln>
              <a:effectLst/>
            </c:spPr>
            <c:extLst>
              <c:ext xmlns:c16="http://schemas.microsoft.com/office/drawing/2014/chart" uri="{C3380CC4-5D6E-409C-BE32-E72D297353CC}">
                <c16:uniqueId val="{0000000D-324B-43A8-8451-193C16566A9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MARCO'!$A$5:$A$12</c:f>
              <c:strCache>
                <c:ptCount val="8"/>
                <c:pt idx="0">
                  <c:v>1 solo</c:v>
                </c:pt>
                <c:pt idx="1">
                  <c:v>Da 2 a 5</c:v>
                </c:pt>
                <c:pt idx="2">
                  <c:v>Da 6 a 10</c:v>
                </c:pt>
                <c:pt idx="3">
                  <c:v>Da 11 a 20</c:v>
                </c:pt>
                <c:pt idx="4">
                  <c:v>Da 20 a 30</c:v>
                </c:pt>
                <c:pt idx="5">
                  <c:v>Da 30 a 40</c:v>
                </c:pt>
                <c:pt idx="6">
                  <c:v>Da 40 a 50</c:v>
                </c:pt>
                <c:pt idx="7">
                  <c:v>Oltre 50</c:v>
                </c:pt>
              </c:strCache>
            </c:strRef>
          </c:cat>
          <c:val>
            <c:numRef>
              <c:f>'ELABORAZIONI MARCO'!$I$5:$I$12</c:f>
              <c:numCache>
                <c:formatCode>0.0</c:formatCode>
                <c:ptCount val="8"/>
                <c:pt idx="0">
                  <c:v>6.5822784810126587</c:v>
                </c:pt>
                <c:pt idx="1">
                  <c:v>34.177215189873415</c:v>
                </c:pt>
                <c:pt idx="2">
                  <c:v>16.962025316455694</c:v>
                </c:pt>
                <c:pt idx="3">
                  <c:v>14.430379746835442</c:v>
                </c:pt>
                <c:pt idx="4">
                  <c:v>5.8227848101265822</c:v>
                </c:pt>
                <c:pt idx="5">
                  <c:v>6.3291139240506329</c:v>
                </c:pt>
                <c:pt idx="6">
                  <c:v>3.0379746835443036</c:v>
                </c:pt>
                <c:pt idx="7">
                  <c:v>12.658227848101266</c:v>
                </c:pt>
              </c:numCache>
            </c:numRef>
          </c:val>
          <c:extLst>
            <c:ext xmlns:c16="http://schemas.microsoft.com/office/drawing/2014/chart" uri="{C3380CC4-5D6E-409C-BE32-E72D297353CC}">
              <c16:uniqueId val="{0000000E-324B-43A8-8451-193C16566A92}"/>
            </c:ext>
          </c:extLst>
        </c:ser>
        <c:dLbls>
          <c:showLegendKey val="0"/>
          <c:showVal val="0"/>
          <c:showCatName val="0"/>
          <c:showSerName val="0"/>
          <c:showPercent val="0"/>
          <c:showBubbleSize val="0"/>
        </c:dLbls>
        <c:gapWidth val="219"/>
        <c:overlap val="-27"/>
        <c:axId val="2072104336"/>
        <c:axId val="1819998000"/>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c:ext uri="{02D57815-91ED-43cb-92C2-25804820EDAC}">
                        <c15:formulaRef>
                          <c15:sqref>'ELABORAZIONI MARCO'!$B$5:$B$12</c15:sqref>
                        </c15:formulaRef>
                      </c:ext>
                    </c:extLst>
                    <c:numCache>
                      <c:formatCode>General</c:formatCode>
                      <c:ptCount val="8"/>
                    </c:numCache>
                  </c:numRef>
                </c:val>
                <c:extLst>
                  <c:ext xmlns:c16="http://schemas.microsoft.com/office/drawing/2014/chart" uri="{C3380CC4-5D6E-409C-BE32-E72D297353CC}">
                    <c16:uniqueId val="{0000000F-324B-43A8-8451-193C16566A92}"/>
                  </c:ext>
                </c:extLst>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xmlns:c15="http://schemas.microsoft.com/office/drawing/2012/chart">
                      <c:ext xmlns:c15="http://schemas.microsoft.com/office/drawing/2012/chart" uri="{02D57815-91ED-43cb-92C2-25804820EDAC}">
                        <c15:formulaRef>
                          <c15:sqref>'ELABORAZIONI MARCO'!$C$5:$C$12</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10-324B-43A8-8451-193C16566A92}"/>
                  </c:ext>
                </c:extLst>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xmlns:c15="http://schemas.microsoft.com/office/drawing/2012/chart">
                      <c:ext xmlns:c15="http://schemas.microsoft.com/office/drawing/2012/chart" uri="{02D57815-91ED-43cb-92C2-25804820EDAC}">
                        <c15:formulaRef>
                          <c15:sqref>'ELABORAZIONI MARCO'!$D$5:$D$12</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11-324B-43A8-8451-193C16566A92}"/>
                  </c:ext>
                </c:extLst>
              </c15:ser>
            </c15:filteredBarSeries>
            <c15:filteredBarSeries>
              <c15:ser>
                <c:idx val="3"/>
                <c:order val="3"/>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xmlns:c15="http://schemas.microsoft.com/office/drawing/2012/chart">
                      <c:ext xmlns:c15="http://schemas.microsoft.com/office/drawing/2012/chart" uri="{02D57815-91ED-43cb-92C2-25804820EDAC}">
                        <c15:formulaRef>
                          <c15:sqref>'ELABORAZIONI MARCO'!$E$5:$E$12</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12-324B-43A8-8451-193C16566A92}"/>
                  </c:ext>
                </c:extLst>
              </c15:ser>
            </c15:filteredBarSeries>
            <c15:filteredBarSeries>
              <c15:ser>
                <c:idx val="4"/>
                <c:order val="4"/>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xmlns:c15="http://schemas.microsoft.com/office/drawing/2012/chart">
                      <c:ext xmlns:c15="http://schemas.microsoft.com/office/drawing/2012/chart" uri="{02D57815-91ED-43cb-92C2-25804820EDAC}">
                        <c15:formulaRef>
                          <c15:sqref>'ELABORAZIONI MARCO'!$F$5:$F$12</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13-324B-43A8-8451-193C16566A92}"/>
                  </c:ext>
                </c:extLst>
              </c15:ser>
            </c15:filteredBarSeries>
            <c15:filteredBarSeries>
              <c15:ser>
                <c:idx val="5"/>
                <c:order val="5"/>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xmlns:c15="http://schemas.microsoft.com/office/drawing/2012/chart">
                      <c:ext xmlns:c15="http://schemas.microsoft.com/office/drawing/2012/chart" uri="{02D57815-91ED-43cb-92C2-25804820EDAC}">
                        <c15:formulaRef>
                          <c15:sqref>'ELABORAZIONI MARCO'!$G$5:$G$12</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14-324B-43A8-8451-193C16566A92}"/>
                  </c:ext>
                </c:extLst>
              </c15:ser>
            </c15:filteredBarSeries>
            <c15:filteredBarSeries>
              <c15:ser>
                <c:idx val="6"/>
                <c:order val="6"/>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'ELABORAZIONI MARCO'!$A$5:$A$12</c15:sqref>
                        </c15:formulaRef>
                      </c:ext>
                    </c:extLst>
                    <c:strCache>
                      <c:ptCount val="8"/>
                      <c:pt idx="0">
                        <c:v>1 solo</c:v>
                      </c:pt>
                      <c:pt idx="1">
                        <c:v>Da 2 a 5</c:v>
                      </c:pt>
                      <c:pt idx="2">
                        <c:v>Da 6 a 10</c:v>
                      </c:pt>
                      <c:pt idx="3">
                        <c:v>Da 11 a 20</c:v>
                      </c:pt>
                      <c:pt idx="4">
                        <c:v>Da 20 a 30</c:v>
                      </c:pt>
                      <c:pt idx="5">
                        <c:v>Da 30 a 40</c:v>
                      </c:pt>
                      <c:pt idx="6">
                        <c:v>Da 40 a 50</c:v>
                      </c:pt>
                      <c:pt idx="7">
                        <c:v>Oltre 50</c:v>
                      </c:pt>
                    </c:strCache>
                  </c:strRef>
                </c:cat>
                <c:val>
                  <c:numRef>
                    <c:extLst xmlns:c15="http://schemas.microsoft.com/office/drawing/2012/chart">
                      <c:ext xmlns:c15="http://schemas.microsoft.com/office/drawing/2012/chart" uri="{02D57815-91ED-43cb-92C2-25804820EDAC}">
                        <c15:formulaRef>
                          <c15:sqref>'ELABORAZIONI MARCO'!$H$5:$H$12</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15-324B-43A8-8451-193C16566A92}"/>
                  </c:ext>
                </c:extLst>
              </c15:ser>
            </c15:filteredBarSeries>
          </c:ext>
        </c:extLst>
      </c:barChart>
      <c:catAx>
        <c:axId val="207210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1819998000"/>
        <c:crosses val="autoZero"/>
        <c:auto val="1"/>
        <c:lblAlgn val="ctr"/>
        <c:lblOffset val="100"/>
        <c:noMultiLvlLbl val="0"/>
      </c:catAx>
      <c:valAx>
        <c:axId val="18199980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72104336"/>
        <c:crosses val="autoZero"/>
        <c:crossBetween val="between"/>
      </c:valAx>
      <c:spPr>
        <a:noFill/>
        <a:ln w="12700">
          <a:noFill/>
        </a:ln>
        <a:effectLst/>
      </c:spPr>
    </c:plotArea>
    <c:plotVisOnly val="1"/>
    <c:dispBlanksAs val="gap"/>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271253277499475E-2"/>
          <c:y val="0.10030574023551475"/>
          <c:w val="0.91272874672250048"/>
          <c:h val="0.54282607719816256"/>
        </c:manualLayout>
      </c:layout>
      <c:pie3DChart>
        <c:varyColors val="1"/>
        <c:ser>
          <c:idx val="0"/>
          <c:order val="0"/>
          <c:dPt>
            <c:idx val="0"/>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17-4B53-A6F1-BE2B3F429214}"/>
              </c:ext>
            </c:extLst>
          </c:dPt>
          <c:dPt>
            <c:idx val="1"/>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17-4B53-A6F1-BE2B3F429214}"/>
              </c:ext>
            </c:extLst>
          </c:dPt>
          <c:dPt>
            <c:idx val="2"/>
            <c:bubble3D val="0"/>
            <c:spPr>
              <a:solidFill>
                <a:srgbClr val="ED7D31">
                  <a:lumMod val="75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617-4B53-A6F1-BE2B3F42921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'ELABORAZIONI MARCO'!$C$31:$C$33</c:f>
              <c:strCache>
                <c:ptCount val="3"/>
                <c:pt idx="0">
                  <c:v>1° livello</c:v>
                </c:pt>
                <c:pt idx="1">
                  <c:v>2° livello</c:v>
                </c:pt>
                <c:pt idx="2">
                  <c:v>Entrambe le situazioni, dipende dal cliente</c:v>
                </c:pt>
              </c:strCache>
            </c:strRef>
          </c:cat>
          <c:val>
            <c:numRef>
              <c:f>'ELABORAZIONI MARCO'!$D$31:$D$33</c:f>
              <c:numCache>
                <c:formatCode>0.0</c:formatCode>
                <c:ptCount val="3"/>
                <c:pt idx="0">
                  <c:v>38.22784810126582</c:v>
                </c:pt>
                <c:pt idx="1">
                  <c:v>5.8227848101265822</c:v>
                </c:pt>
                <c:pt idx="2">
                  <c:v>55.949367088607595</c:v>
                </c:pt>
              </c:numCache>
            </c:numRef>
          </c:val>
          <c:extLst>
            <c:ext xmlns:c16="http://schemas.microsoft.com/office/drawing/2014/chart" uri="{C3380CC4-5D6E-409C-BE32-E72D297353CC}">
              <c16:uniqueId val="{00000006-A617-4B53-A6F1-BE2B3F42921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5012638332332363E-2"/>
          <c:y val="0.56775203578052591"/>
          <c:w val="0.94997472333533528"/>
          <c:h val="0.40003230021954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'ELABORAZIONI MARCO'!$D$60</c:f>
              <c:strCache>
                <c:ptCount val="1"/>
                <c:pt idx="0">
                  <c:v>Aumento consistente (superiore al 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'ELABORAZIONI MARCO'!$E$59:$F$59</c:f>
              <c:numCache>
                <c:formatCode>General</c:formatCode>
                <c:ptCount val="2"/>
                <c:pt idx="0">
                  <c:v>2019</c:v>
                </c:pt>
                <c:pt idx="1">
                  <c:v>2022</c:v>
                </c:pt>
              </c:numCache>
            </c:numRef>
          </c:cat>
          <c:val>
            <c:numRef>
              <c:f>'ELABORAZIONI MARCO'!$E$60:$F$60</c:f>
              <c:numCache>
                <c:formatCode>General</c:formatCode>
                <c:ptCount val="2"/>
                <c:pt idx="0">
                  <c:v>20.100000000000001</c:v>
                </c:pt>
                <c:pt idx="1">
                  <c:v>14</c:v>
                </c:pt>
              </c:numCache>
            </c:numRef>
          </c:val>
          <c:extLst>
            <c:ext xmlns:c16="http://schemas.microsoft.com/office/drawing/2014/chart" uri="{C3380CC4-5D6E-409C-BE32-E72D297353CC}">
              <c16:uniqueId val="{00000000-D070-470C-93B4-376AFA68D006}"/>
            </c:ext>
          </c:extLst>
        </c:ser>
        <c:ser>
          <c:idx val="1"/>
          <c:order val="1"/>
          <c:tx>
            <c:strRef>
              <c:f>'ELABORAZIONI MARCO'!$D$61</c:f>
              <c:strCache>
                <c:ptCount val="1"/>
                <c:pt idx="0">
                  <c:v>Parziale aumento (inferiore al 20%)</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'ELABORAZIONI MARCO'!$E$59:$F$59</c:f>
              <c:numCache>
                <c:formatCode>General</c:formatCode>
                <c:ptCount val="2"/>
                <c:pt idx="0">
                  <c:v>2019</c:v>
                </c:pt>
                <c:pt idx="1">
                  <c:v>2022</c:v>
                </c:pt>
              </c:numCache>
            </c:numRef>
          </c:cat>
          <c:val>
            <c:numRef>
              <c:f>'ELABORAZIONI MARCO'!$E$61:$F$61</c:f>
              <c:numCache>
                <c:formatCode>General</c:formatCode>
                <c:ptCount val="2"/>
                <c:pt idx="0">
                  <c:v>19.8</c:v>
                </c:pt>
                <c:pt idx="1">
                  <c:v>25.1</c:v>
                </c:pt>
              </c:numCache>
            </c:numRef>
          </c:val>
          <c:extLst>
            <c:ext xmlns:c16="http://schemas.microsoft.com/office/drawing/2014/chart" uri="{C3380CC4-5D6E-409C-BE32-E72D297353CC}">
              <c16:uniqueId val="{00000001-D070-470C-93B4-376AFA68D006}"/>
            </c:ext>
          </c:extLst>
        </c:ser>
        <c:ser>
          <c:idx val="2"/>
          <c:order val="2"/>
          <c:tx>
            <c:strRef>
              <c:f>'ELABORAZIONI MARCO'!$D$62</c:f>
              <c:strCache>
                <c:ptCount val="1"/>
                <c:pt idx="0">
                  <c:v>Stabile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'ELABORAZIONI MARCO'!$E$59:$F$59</c:f>
              <c:numCache>
                <c:formatCode>General</c:formatCode>
                <c:ptCount val="2"/>
                <c:pt idx="0">
                  <c:v>2019</c:v>
                </c:pt>
                <c:pt idx="1">
                  <c:v>2022</c:v>
                </c:pt>
              </c:numCache>
            </c:numRef>
          </c:cat>
          <c:val>
            <c:numRef>
              <c:f>'ELABORAZIONI MARCO'!$E$62:$F$62</c:f>
              <c:numCache>
                <c:formatCode>General</c:formatCode>
                <c:ptCount val="2"/>
                <c:pt idx="0">
                  <c:v>26.7</c:v>
                </c:pt>
                <c:pt idx="1">
                  <c:v>21.6</c:v>
                </c:pt>
              </c:numCache>
            </c:numRef>
          </c:val>
          <c:extLst>
            <c:ext xmlns:c16="http://schemas.microsoft.com/office/drawing/2014/chart" uri="{C3380CC4-5D6E-409C-BE32-E72D297353CC}">
              <c16:uniqueId val="{00000002-D070-470C-93B4-376AFA68D006}"/>
            </c:ext>
          </c:extLst>
        </c:ser>
        <c:ser>
          <c:idx val="3"/>
          <c:order val="3"/>
          <c:tx>
            <c:strRef>
              <c:f>'ELABORAZIONI MARCO'!$D$63</c:f>
              <c:strCache>
                <c:ptCount val="1"/>
                <c:pt idx="0">
                  <c:v>Parziale contrazione (inferiore al 20%)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'ELABORAZIONI MARCO'!$E$59:$F$59</c:f>
              <c:numCache>
                <c:formatCode>General</c:formatCode>
                <c:ptCount val="2"/>
                <c:pt idx="0">
                  <c:v>2019</c:v>
                </c:pt>
                <c:pt idx="1">
                  <c:v>2022</c:v>
                </c:pt>
              </c:numCache>
            </c:numRef>
          </c:cat>
          <c:val>
            <c:numRef>
              <c:f>'ELABORAZIONI MARCO'!$E$63:$F$63</c:f>
              <c:numCache>
                <c:formatCode>General</c:formatCode>
                <c:ptCount val="2"/>
                <c:pt idx="0">
                  <c:v>14.8</c:v>
                </c:pt>
                <c:pt idx="1">
                  <c:v>22.6</c:v>
                </c:pt>
              </c:numCache>
            </c:numRef>
          </c:val>
          <c:extLst>
            <c:ext xmlns:c16="http://schemas.microsoft.com/office/drawing/2014/chart" uri="{C3380CC4-5D6E-409C-BE32-E72D297353CC}">
              <c16:uniqueId val="{00000003-D070-470C-93B4-376AFA68D006}"/>
            </c:ext>
          </c:extLst>
        </c:ser>
        <c:ser>
          <c:idx val="4"/>
          <c:order val="4"/>
          <c:tx>
            <c:strRef>
              <c:f>'ELABORAZIONI MARCO'!$D$64</c:f>
              <c:strCache>
                <c:ptCount val="1"/>
                <c:pt idx="0">
                  <c:v>Forte contrazione (superiore al 20%)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'ELABORAZIONI MARCO'!$E$59:$F$59</c:f>
              <c:numCache>
                <c:formatCode>General</c:formatCode>
                <c:ptCount val="2"/>
                <c:pt idx="0">
                  <c:v>2019</c:v>
                </c:pt>
                <c:pt idx="1">
                  <c:v>2022</c:v>
                </c:pt>
              </c:numCache>
            </c:numRef>
          </c:cat>
          <c:val>
            <c:numRef>
              <c:f>'ELABORAZIONI MARCO'!$E$64:$F$64</c:f>
              <c:numCache>
                <c:formatCode>General</c:formatCode>
                <c:ptCount val="2"/>
                <c:pt idx="0">
                  <c:v>18.600000000000001</c:v>
                </c:pt>
                <c:pt idx="1">
                  <c:v>16.7</c:v>
                </c:pt>
              </c:numCache>
            </c:numRef>
          </c:val>
          <c:extLst>
            <c:ext xmlns:c16="http://schemas.microsoft.com/office/drawing/2014/chart" uri="{C3380CC4-5D6E-409C-BE32-E72D297353CC}">
              <c16:uniqueId val="{00000004-D070-470C-93B4-376AFA68D006}"/>
            </c:ext>
          </c:extLst>
        </c:ser>
        <c:dLbls>
          <c:showLegendKey val="0"/>
          <c:showVal val="0"/>
          <c:showCatName val="0"/>
          <c:showSerName val="0"/>
          <c:showPercent val="0"/>
          <c:showBubbleSize val="0"/>
        </c:dLbls>
        <c:gapWidth val="150"/>
        <c:overlap val="100"/>
        <c:axId val="1819156288"/>
        <c:axId val="1824954928"/>
      </c:barChart>
      <c:catAx>
        <c:axId val="1819156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it-IT"/>
          </a:p>
        </c:txPr>
        <c:crossAx val="1824954928"/>
        <c:crosses val="autoZero"/>
        <c:auto val="1"/>
        <c:lblAlgn val="ctr"/>
        <c:lblOffset val="100"/>
        <c:noMultiLvlLbl val="0"/>
      </c:catAx>
      <c:valAx>
        <c:axId val="18249549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1915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444959249588742"/>
          <c:y val="2.6348254517726037E-2"/>
          <c:w val="0.78899844463681212"/>
          <c:h val="0.87803398641923824"/>
        </c:manualLayout>
      </c:layout>
      <c:barChart>
        <c:barDir val="bar"/>
        <c:grouping val="clustered"/>
        <c:varyColors val="0"/>
        <c:ser>
          <c:idx val="0"/>
          <c:order val="0"/>
          <c:tx>
            <c:strRef>
              <c:f>'ELABORAZIONI MARCO'!$D$76</c:f>
              <c:strCache>
                <c:ptCount val="1"/>
                <c:pt idx="0">
                  <c:v>Solo c/terzi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MARCO'!$C$77:$C$82</c:f>
              <c:strCache>
                <c:ptCount val="6"/>
                <c:pt idx="0">
                  <c:v>Zero</c:v>
                </c:pt>
                <c:pt idx="1">
                  <c:v>Dall’1% al 20%</c:v>
                </c:pt>
                <c:pt idx="2">
                  <c:v>Dal 21% al 40%</c:v>
                </c:pt>
                <c:pt idx="3">
                  <c:v>Dal 41% al 60%</c:v>
                </c:pt>
                <c:pt idx="4">
                  <c:v>Dal 61% all’80%</c:v>
                </c:pt>
                <c:pt idx="5">
                  <c:v>Dall’81% al 100%</c:v>
                </c:pt>
              </c:strCache>
            </c:strRef>
          </c:cat>
          <c:val>
            <c:numRef>
              <c:f>'ELABORAZIONI MARCO'!$D$77:$D$82</c:f>
              <c:numCache>
                <c:formatCode>0.0</c:formatCode>
                <c:ptCount val="6"/>
                <c:pt idx="0">
                  <c:v>75.619834710743802</c:v>
                </c:pt>
                <c:pt idx="1">
                  <c:v>16.115702479338843</c:v>
                </c:pt>
                <c:pt idx="2">
                  <c:v>4.1322314049586781</c:v>
                </c:pt>
                <c:pt idx="3">
                  <c:v>1.2396694214876034</c:v>
                </c:pt>
                <c:pt idx="4">
                  <c:v>1.6528925619834711</c:v>
                </c:pt>
                <c:pt idx="5">
                  <c:v>1.2396694214876034</c:v>
                </c:pt>
              </c:numCache>
            </c:numRef>
          </c:val>
          <c:extLst>
            <c:ext xmlns:c16="http://schemas.microsoft.com/office/drawing/2014/chart" uri="{C3380CC4-5D6E-409C-BE32-E72D297353CC}">
              <c16:uniqueId val="{00000000-C19C-453A-96A0-89ADB32D621E}"/>
            </c:ext>
          </c:extLst>
        </c:ser>
        <c:ser>
          <c:idx val="1"/>
          <c:order val="1"/>
          <c:tx>
            <c:strRef>
              <c:f>'ELABORAZIONI MARCO'!$E$76</c:f>
              <c:strCache>
                <c:ptCount val="1"/>
                <c:pt idx="0">
                  <c:v>C/terzi e Marchio Proprio</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MARCO'!$C$77:$C$82</c:f>
              <c:strCache>
                <c:ptCount val="6"/>
                <c:pt idx="0">
                  <c:v>Zero</c:v>
                </c:pt>
                <c:pt idx="1">
                  <c:v>Dall’1% al 20%</c:v>
                </c:pt>
                <c:pt idx="2">
                  <c:v>Dal 21% al 40%</c:v>
                </c:pt>
                <c:pt idx="3">
                  <c:v>Dal 41% al 60%</c:v>
                </c:pt>
                <c:pt idx="4">
                  <c:v>Dal 61% all’80%</c:v>
                </c:pt>
                <c:pt idx="5">
                  <c:v>Dall’81% al 100%</c:v>
                </c:pt>
              </c:strCache>
            </c:strRef>
          </c:cat>
          <c:val>
            <c:numRef>
              <c:f>'ELABORAZIONI MARCO'!$E$77:$E$82</c:f>
              <c:numCache>
                <c:formatCode>0.0</c:formatCode>
                <c:ptCount val="6"/>
                <c:pt idx="0">
                  <c:v>36.29032258064516</c:v>
                </c:pt>
                <c:pt idx="1">
                  <c:v>25.806451612903224</c:v>
                </c:pt>
                <c:pt idx="2">
                  <c:v>12.903225806451612</c:v>
                </c:pt>
                <c:pt idx="3">
                  <c:v>14.516129032258066</c:v>
                </c:pt>
                <c:pt idx="4">
                  <c:v>4.838709677419355</c:v>
                </c:pt>
                <c:pt idx="5">
                  <c:v>5.6451612903225801</c:v>
                </c:pt>
              </c:numCache>
            </c:numRef>
          </c:val>
          <c:extLst>
            <c:ext xmlns:c16="http://schemas.microsoft.com/office/drawing/2014/chart" uri="{C3380CC4-5D6E-409C-BE32-E72D297353CC}">
              <c16:uniqueId val="{00000001-C19C-453A-96A0-89ADB32D621E}"/>
            </c:ext>
          </c:extLst>
        </c:ser>
        <c:ser>
          <c:idx val="2"/>
          <c:order val="2"/>
          <c:tx>
            <c:strRef>
              <c:f>'ELABORAZIONI MARCO'!$F$76</c:f>
              <c:strCache>
                <c:ptCount val="1"/>
                <c:pt idx="0">
                  <c:v>Solo Marchio Proprio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MARCO'!$C$77:$C$82</c:f>
              <c:strCache>
                <c:ptCount val="6"/>
                <c:pt idx="0">
                  <c:v>Zero</c:v>
                </c:pt>
                <c:pt idx="1">
                  <c:v>Dall’1% al 20%</c:v>
                </c:pt>
                <c:pt idx="2">
                  <c:v>Dal 21% al 40%</c:v>
                </c:pt>
                <c:pt idx="3">
                  <c:v>Dal 41% al 60%</c:v>
                </c:pt>
                <c:pt idx="4">
                  <c:v>Dal 61% all’80%</c:v>
                </c:pt>
                <c:pt idx="5">
                  <c:v>Dall’81% al 100%</c:v>
                </c:pt>
              </c:strCache>
            </c:strRef>
          </c:cat>
          <c:val>
            <c:numRef>
              <c:f>'ELABORAZIONI MARCO'!$F$77:$F$82</c:f>
              <c:numCache>
                <c:formatCode>0.0</c:formatCode>
                <c:ptCount val="6"/>
                <c:pt idx="0">
                  <c:v>46.846846846846844</c:v>
                </c:pt>
                <c:pt idx="1">
                  <c:v>27.027027027027028</c:v>
                </c:pt>
                <c:pt idx="2">
                  <c:v>6.3063063063063058</c:v>
                </c:pt>
                <c:pt idx="3">
                  <c:v>6.3063063063063058</c:v>
                </c:pt>
                <c:pt idx="4">
                  <c:v>8.1081081081081088</c:v>
                </c:pt>
                <c:pt idx="5">
                  <c:v>5.4054054054054053</c:v>
                </c:pt>
              </c:numCache>
            </c:numRef>
          </c:val>
          <c:extLst>
            <c:ext xmlns:c16="http://schemas.microsoft.com/office/drawing/2014/chart" uri="{C3380CC4-5D6E-409C-BE32-E72D297353CC}">
              <c16:uniqueId val="{00000002-C19C-453A-96A0-89ADB32D621E}"/>
            </c:ext>
          </c:extLst>
        </c:ser>
        <c:dLbls>
          <c:showLegendKey val="0"/>
          <c:showVal val="0"/>
          <c:showCatName val="0"/>
          <c:showSerName val="0"/>
          <c:showPercent val="0"/>
          <c:showBubbleSize val="0"/>
        </c:dLbls>
        <c:gapWidth val="182"/>
        <c:axId val="1819149088"/>
        <c:axId val="1819993040"/>
      </c:barChart>
      <c:catAx>
        <c:axId val="1819149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1819993040"/>
        <c:crosses val="autoZero"/>
        <c:auto val="1"/>
        <c:lblAlgn val="ctr"/>
        <c:lblOffset val="100"/>
        <c:noMultiLvlLbl val="0"/>
      </c:catAx>
      <c:valAx>
        <c:axId val="1819993040"/>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9149088"/>
        <c:crosses val="autoZero"/>
        <c:crossBetween val="between"/>
      </c:valAx>
      <c:spPr>
        <a:noFill/>
        <a:ln w="127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legend>
    <c:plotVisOnly val="1"/>
    <c:dispBlanksAs val="gap"/>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it-IT" sz="1600" b="1">
                <a:solidFill>
                  <a:sysClr val="windowText" lastClr="000000"/>
                </a:solidFill>
              </a:rPr>
              <a:t>Sostenibilità dell'indebitamento attuale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percentStacked"/>
        <c:varyColors val="0"/>
        <c:ser>
          <c:idx val="0"/>
          <c:order val="0"/>
          <c:tx>
            <c:strRef>
              <c:f>'ELABORAZIONI MARCO'!$B$192</c:f>
              <c:strCache>
                <c:ptCount val="1"/>
                <c:pt idx="0">
                  <c:v>Perfettamente sostenibile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MARCO'!$C$191:$D$191</c:f>
              <c:strCache>
                <c:ptCount val="2"/>
                <c:pt idx="0">
                  <c:v>Totale imprese</c:v>
                </c:pt>
                <c:pt idx="1">
                  <c:v>Imprese Toscana</c:v>
                </c:pt>
              </c:strCache>
            </c:strRef>
          </c:cat>
          <c:val>
            <c:numRef>
              <c:f>'ELABORAZIONI MARCO'!$C$192:$D$192</c:f>
              <c:numCache>
                <c:formatCode>0.0</c:formatCode>
                <c:ptCount val="2"/>
                <c:pt idx="0">
                  <c:v>37.793427230046952</c:v>
                </c:pt>
                <c:pt idx="1">
                  <c:v>30.405405405405407</c:v>
                </c:pt>
              </c:numCache>
            </c:numRef>
          </c:val>
          <c:extLst>
            <c:ext xmlns:c16="http://schemas.microsoft.com/office/drawing/2014/chart" uri="{C3380CC4-5D6E-409C-BE32-E72D297353CC}">
              <c16:uniqueId val="{00000000-106B-4EB7-B445-D31F74C53783}"/>
            </c:ext>
          </c:extLst>
        </c:ser>
        <c:ser>
          <c:idx val="1"/>
          <c:order val="1"/>
          <c:tx>
            <c:strRef>
              <c:f>'ELABORAZIONI MARCO'!$B$193</c:f>
              <c:strCache>
                <c:ptCount val="1"/>
                <c:pt idx="0">
                  <c:v>Sostenibile con qualche preoccupazione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MARCO'!$C$191:$D$191</c:f>
              <c:strCache>
                <c:ptCount val="2"/>
                <c:pt idx="0">
                  <c:v>Totale imprese</c:v>
                </c:pt>
                <c:pt idx="1">
                  <c:v>Imprese Toscana</c:v>
                </c:pt>
              </c:strCache>
            </c:strRef>
          </c:cat>
          <c:val>
            <c:numRef>
              <c:f>'ELABORAZIONI MARCO'!$C$193:$D$193</c:f>
              <c:numCache>
                <c:formatCode>0.0</c:formatCode>
                <c:ptCount val="2"/>
                <c:pt idx="0">
                  <c:v>47.183098591549296</c:v>
                </c:pt>
                <c:pt idx="1">
                  <c:v>47.297297297297298</c:v>
                </c:pt>
              </c:numCache>
            </c:numRef>
          </c:val>
          <c:extLst>
            <c:ext xmlns:c16="http://schemas.microsoft.com/office/drawing/2014/chart" uri="{C3380CC4-5D6E-409C-BE32-E72D297353CC}">
              <c16:uniqueId val="{00000001-106B-4EB7-B445-D31F74C53783}"/>
            </c:ext>
          </c:extLst>
        </c:ser>
        <c:ser>
          <c:idx val="2"/>
          <c:order val="2"/>
          <c:tx>
            <c:strRef>
              <c:f>'ELABORAZIONI MARCO'!$B$194</c:f>
              <c:strCache>
                <c:ptCount val="1"/>
                <c:pt idx="0">
                  <c:v>Difficilmente sostenibile, siamo molto preoccupati</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MARCO'!$C$191:$D$191</c:f>
              <c:strCache>
                <c:ptCount val="2"/>
                <c:pt idx="0">
                  <c:v>Totale imprese</c:v>
                </c:pt>
                <c:pt idx="1">
                  <c:v>Imprese Toscana</c:v>
                </c:pt>
              </c:strCache>
            </c:strRef>
          </c:cat>
          <c:val>
            <c:numRef>
              <c:f>'ELABORAZIONI MARCO'!$C$194:$D$194</c:f>
              <c:numCache>
                <c:formatCode>0.0</c:formatCode>
                <c:ptCount val="2"/>
                <c:pt idx="0">
                  <c:v>15.023474178403756</c:v>
                </c:pt>
                <c:pt idx="1">
                  <c:v>22.297297297297298</c:v>
                </c:pt>
              </c:numCache>
            </c:numRef>
          </c:val>
          <c:extLst>
            <c:ext xmlns:c16="http://schemas.microsoft.com/office/drawing/2014/chart" uri="{C3380CC4-5D6E-409C-BE32-E72D297353CC}">
              <c16:uniqueId val="{00000002-106B-4EB7-B445-D31F74C53783}"/>
            </c:ext>
          </c:extLst>
        </c:ser>
        <c:dLbls>
          <c:showLegendKey val="0"/>
          <c:showVal val="0"/>
          <c:showCatName val="0"/>
          <c:showSerName val="0"/>
          <c:showPercent val="0"/>
          <c:showBubbleSize val="0"/>
        </c:dLbls>
        <c:gapWidth val="150"/>
        <c:overlap val="100"/>
        <c:axId val="1819152448"/>
        <c:axId val="1795740784"/>
      </c:barChart>
      <c:catAx>
        <c:axId val="181915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crossAx val="1795740784"/>
        <c:crosses val="autoZero"/>
        <c:auto val="1"/>
        <c:lblAlgn val="ctr"/>
        <c:lblOffset val="100"/>
        <c:noMultiLvlLbl val="0"/>
      </c:catAx>
      <c:valAx>
        <c:axId val="1795740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19152448"/>
        <c:crosses val="autoZero"/>
        <c:crossBetween val="between"/>
      </c:valAx>
      <c:spPr>
        <a:noFill/>
        <a:ln>
          <a:noFill/>
        </a:ln>
        <a:effectLst/>
      </c:spPr>
    </c:plotArea>
    <c:legend>
      <c:legendPos val="b"/>
      <c:layout>
        <c:manualLayout>
          <c:xMode val="edge"/>
          <c:yMode val="edge"/>
          <c:x val="4.2999249419891486E-2"/>
          <c:y val="0.72613219987664823"/>
          <c:w val="0.90437907427106334"/>
          <c:h val="0.2585243329870649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it-IT" sz="1600" b="1">
                <a:solidFill>
                  <a:schemeClr val="tx1"/>
                </a:solidFill>
              </a:rPr>
              <a:t>Livello dell'indebitamento attuale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it-IT"/>
        </a:p>
      </c:txPr>
    </c:title>
    <c:autoTitleDeleted val="0"/>
    <c:plotArea>
      <c:layout/>
      <c:barChart>
        <c:barDir val="bar"/>
        <c:grouping val="percentStacked"/>
        <c:varyColors val="0"/>
        <c:ser>
          <c:idx val="0"/>
          <c:order val="0"/>
          <c:tx>
            <c:strRef>
              <c:f>'ELABORAZIONI MARCO'!$B$182</c:f>
              <c:strCache>
                <c:ptCount val="1"/>
                <c:pt idx="0">
                  <c:v>Molto basso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MARCO'!$C$181:$D$181</c:f>
              <c:strCache>
                <c:ptCount val="2"/>
                <c:pt idx="0">
                  <c:v>Totale imprese</c:v>
                </c:pt>
                <c:pt idx="1">
                  <c:v>Imprese Toscana</c:v>
                </c:pt>
              </c:strCache>
            </c:strRef>
          </c:cat>
          <c:val>
            <c:numRef>
              <c:f>'ELABORAZIONI MARCO'!$C$182:$D$182</c:f>
              <c:numCache>
                <c:formatCode>0.0</c:formatCode>
                <c:ptCount val="2"/>
                <c:pt idx="0">
                  <c:v>29.107981220657276</c:v>
                </c:pt>
                <c:pt idx="1">
                  <c:v>27.702702702702702</c:v>
                </c:pt>
              </c:numCache>
            </c:numRef>
          </c:val>
          <c:extLst>
            <c:ext xmlns:c16="http://schemas.microsoft.com/office/drawing/2014/chart" uri="{C3380CC4-5D6E-409C-BE32-E72D297353CC}">
              <c16:uniqueId val="{00000000-F703-42EF-B222-9965A78C23B3}"/>
            </c:ext>
          </c:extLst>
        </c:ser>
        <c:ser>
          <c:idx val="1"/>
          <c:order val="1"/>
          <c:tx>
            <c:strRef>
              <c:f>'ELABORAZIONI MARCO'!$B$183</c:f>
              <c:strCache>
                <c:ptCount val="1"/>
                <c:pt idx="0">
                  <c:v>Basso</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MARCO'!$C$181:$D$181</c:f>
              <c:strCache>
                <c:ptCount val="2"/>
                <c:pt idx="0">
                  <c:v>Totale imprese</c:v>
                </c:pt>
                <c:pt idx="1">
                  <c:v>Imprese Toscana</c:v>
                </c:pt>
              </c:strCache>
            </c:strRef>
          </c:cat>
          <c:val>
            <c:numRef>
              <c:f>'ELABORAZIONI MARCO'!$C$183:$D$183</c:f>
              <c:numCache>
                <c:formatCode>0.0</c:formatCode>
                <c:ptCount val="2"/>
                <c:pt idx="0">
                  <c:v>21.5962441314554</c:v>
                </c:pt>
                <c:pt idx="1">
                  <c:v>16.216216216216218</c:v>
                </c:pt>
              </c:numCache>
            </c:numRef>
          </c:val>
          <c:extLst>
            <c:ext xmlns:c16="http://schemas.microsoft.com/office/drawing/2014/chart" uri="{C3380CC4-5D6E-409C-BE32-E72D297353CC}">
              <c16:uniqueId val="{00000001-F703-42EF-B222-9965A78C23B3}"/>
            </c:ext>
          </c:extLst>
        </c:ser>
        <c:ser>
          <c:idx val="2"/>
          <c:order val="2"/>
          <c:tx>
            <c:strRef>
              <c:f>'ELABORAZIONI MARCO'!$B$184</c:f>
              <c:strCache>
                <c:ptCount val="1"/>
                <c:pt idx="0">
                  <c:v>Medio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MARCO'!$C$181:$D$181</c:f>
              <c:strCache>
                <c:ptCount val="2"/>
                <c:pt idx="0">
                  <c:v>Totale imprese</c:v>
                </c:pt>
                <c:pt idx="1">
                  <c:v>Imprese Toscana</c:v>
                </c:pt>
              </c:strCache>
            </c:strRef>
          </c:cat>
          <c:val>
            <c:numRef>
              <c:f>'ELABORAZIONI MARCO'!$C$184:$D$184</c:f>
              <c:numCache>
                <c:formatCode>0.0</c:formatCode>
                <c:ptCount val="2"/>
                <c:pt idx="0">
                  <c:v>33.802816901408448</c:v>
                </c:pt>
                <c:pt idx="1">
                  <c:v>35.135135135135137</c:v>
                </c:pt>
              </c:numCache>
            </c:numRef>
          </c:val>
          <c:extLst>
            <c:ext xmlns:c16="http://schemas.microsoft.com/office/drawing/2014/chart" uri="{C3380CC4-5D6E-409C-BE32-E72D297353CC}">
              <c16:uniqueId val="{00000002-F703-42EF-B222-9965A78C23B3}"/>
            </c:ext>
          </c:extLst>
        </c:ser>
        <c:ser>
          <c:idx val="3"/>
          <c:order val="3"/>
          <c:tx>
            <c:strRef>
              <c:f>'ELABORAZIONI MARCO'!$B$185</c:f>
              <c:strCache>
                <c:ptCount val="1"/>
                <c:pt idx="0">
                  <c:v>Elevato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MARCO'!$C$181:$D$181</c:f>
              <c:strCache>
                <c:ptCount val="2"/>
                <c:pt idx="0">
                  <c:v>Totale imprese</c:v>
                </c:pt>
                <c:pt idx="1">
                  <c:v>Imprese Toscana</c:v>
                </c:pt>
              </c:strCache>
            </c:strRef>
          </c:cat>
          <c:val>
            <c:numRef>
              <c:f>'ELABORAZIONI MARCO'!$C$185:$D$185</c:f>
              <c:numCache>
                <c:formatCode>0.0</c:formatCode>
                <c:ptCount val="2"/>
                <c:pt idx="0">
                  <c:v>13.145539906103288</c:v>
                </c:pt>
                <c:pt idx="1">
                  <c:v>17.567567567567568</c:v>
                </c:pt>
              </c:numCache>
            </c:numRef>
          </c:val>
          <c:extLst>
            <c:ext xmlns:c16="http://schemas.microsoft.com/office/drawing/2014/chart" uri="{C3380CC4-5D6E-409C-BE32-E72D297353CC}">
              <c16:uniqueId val="{00000003-F703-42EF-B222-9965A78C23B3}"/>
            </c:ext>
          </c:extLst>
        </c:ser>
        <c:ser>
          <c:idx val="4"/>
          <c:order val="4"/>
          <c:tx>
            <c:strRef>
              <c:f>'ELABORAZIONI MARCO'!$B$186</c:f>
              <c:strCache>
                <c:ptCount val="1"/>
                <c:pt idx="0">
                  <c:v>Molto elevato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MARCO'!$C$181:$D$181</c:f>
              <c:strCache>
                <c:ptCount val="2"/>
                <c:pt idx="0">
                  <c:v>Totale imprese</c:v>
                </c:pt>
                <c:pt idx="1">
                  <c:v>Imprese Toscana</c:v>
                </c:pt>
              </c:strCache>
            </c:strRef>
          </c:cat>
          <c:val>
            <c:numRef>
              <c:f>'ELABORAZIONI MARCO'!$C$186:$D$186</c:f>
              <c:numCache>
                <c:formatCode>0.0</c:formatCode>
                <c:ptCount val="2"/>
                <c:pt idx="0">
                  <c:v>2.3474178403755865</c:v>
                </c:pt>
                <c:pt idx="1">
                  <c:v>3.3783783783783785</c:v>
                </c:pt>
              </c:numCache>
            </c:numRef>
          </c:val>
          <c:extLst>
            <c:ext xmlns:c16="http://schemas.microsoft.com/office/drawing/2014/chart" uri="{C3380CC4-5D6E-409C-BE32-E72D297353CC}">
              <c16:uniqueId val="{00000004-F703-42EF-B222-9965A78C23B3}"/>
            </c:ext>
          </c:extLst>
        </c:ser>
        <c:dLbls>
          <c:showLegendKey val="0"/>
          <c:showVal val="0"/>
          <c:showCatName val="0"/>
          <c:showSerName val="0"/>
          <c:showPercent val="0"/>
          <c:showBubbleSize val="0"/>
        </c:dLbls>
        <c:gapWidth val="150"/>
        <c:overlap val="100"/>
        <c:axId val="1786367392"/>
        <c:axId val="13144400"/>
      </c:barChart>
      <c:catAx>
        <c:axId val="178636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13144400"/>
        <c:crosses val="autoZero"/>
        <c:auto val="1"/>
        <c:lblAlgn val="ctr"/>
        <c:lblOffset val="100"/>
        <c:noMultiLvlLbl val="0"/>
      </c:catAx>
      <c:valAx>
        <c:axId val="131444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8636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it-IT" sz="1600" b="1" i="0" u="none" strike="noStrike" kern="1200" spc="0" baseline="0">
                <a:solidFill>
                  <a:schemeClr val="tx1"/>
                </a:solidFill>
                <a:latin typeface="+mn-lt"/>
                <a:ea typeface="+mn-ea"/>
                <a:cs typeface="+mn-cs"/>
              </a:defRPr>
            </a:pPr>
            <a:r>
              <a:rPr lang="it-IT" sz="1600" b="1" i="0" u="none" strike="noStrike" kern="1200" spc="0" baseline="0">
                <a:solidFill>
                  <a:schemeClr val="tx1"/>
                </a:solidFill>
                <a:latin typeface="+mn-lt"/>
                <a:ea typeface="+mn-ea"/>
                <a:cs typeface="+mn-cs"/>
              </a:rPr>
              <a:t>Andamento dell'indebitamento rispetto al 2019</a:t>
            </a:r>
          </a:p>
        </c:rich>
      </c:tx>
      <c:overlay val="0"/>
      <c:spPr>
        <a:noFill/>
        <a:ln>
          <a:noFill/>
        </a:ln>
        <a:effectLst/>
      </c:spPr>
      <c:txPr>
        <a:bodyPr rot="0" spcFirstLastPara="1" vertOverflow="ellipsis" vert="horz" wrap="square" anchor="ctr" anchorCtr="1"/>
        <a:lstStyle/>
        <a:p>
          <a:pPr algn="ctr" rtl="0">
            <a:defRPr lang="it-IT" sz="1600" b="1"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0.34825991170672771"/>
          <c:y val="0.17187256896967454"/>
          <c:w val="0.61336962185177468"/>
          <c:h val="0.69857202584447153"/>
        </c:manualLayout>
      </c:layout>
      <c:barChart>
        <c:barDir val="bar"/>
        <c:grouping val="percentStacked"/>
        <c:varyColors val="0"/>
        <c:ser>
          <c:idx val="0"/>
          <c:order val="0"/>
          <c:tx>
            <c:strRef>
              <c:f>'ELABORAZIONI MARCO'!$C$202</c:f>
              <c:strCache>
                <c:ptCount val="1"/>
                <c:pt idx="0">
                  <c:v>Aumentato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MARCO'!$D$201:$E$201</c:f>
              <c:strCache>
                <c:ptCount val="2"/>
                <c:pt idx="0">
                  <c:v>Totale imprese</c:v>
                </c:pt>
                <c:pt idx="1">
                  <c:v>Imprese Toscana</c:v>
                </c:pt>
              </c:strCache>
            </c:strRef>
          </c:cat>
          <c:val>
            <c:numRef>
              <c:f>'ELABORAZIONI MARCO'!$D$202:$E$202</c:f>
              <c:numCache>
                <c:formatCode>0.0</c:formatCode>
                <c:ptCount val="2"/>
                <c:pt idx="0">
                  <c:v>43.661971830985912</c:v>
                </c:pt>
                <c:pt idx="1">
                  <c:v>52.027027027027032</c:v>
                </c:pt>
              </c:numCache>
            </c:numRef>
          </c:val>
          <c:extLst>
            <c:ext xmlns:c16="http://schemas.microsoft.com/office/drawing/2014/chart" uri="{C3380CC4-5D6E-409C-BE32-E72D297353CC}">
              <c16:uniqueId val="{00000000-8FF7-437E-AE11-160B6BB0547A}"/>
            </c:ext>
          </c:extLst>
        </c:ser>
        <c:ser>
          <c:idx val="1"/>
          <c:order val="1"/>
          <c:tx>
            <c:strRef>
              <c:f>'ELABORAZIONI MARCO'!$C$203</c:f>
              <c:strCache>
                <c:ptCount val="1"/>
                <c:pt idx="0">
                  <c:v>Rimasto uguale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MARCO'!$D$201:$E$201</c:f>
              <c:strCache>
                <c:ptCount val="2"/>
                <c:pt idx="0">
                  <c:v>Totale imprese</c:v>
                </c:pt>
                <c:pt idx="1">
                  <c:v>Imprese Toscana</c:v>
                </c:pt>
              </c:strCache>
            </c:strRef>
          </c:cat>
          <c:val>
            <c:numRef>
              <c:f>'ELABORAZIONI MARCO'!$D$203:$E$203</c:f>
              <c:numCache>
                <c:formatCode>0.0</c:formatCode>
                <c:ptCount val="2"/>
                <c:pt idx="0">
                  <c:v>39.201877934272304</c:v>
                </c:pt>
                <c:pt idx="1">
                  <c:v>34.45945945945946</c:v>
                </c:pt>
              </c:numCache>
            </c:numRef>
          </c:val>
          <c:extLst>
            <c:ext xmlns:c16="http://schemas.microsoft.com/office/drawing/2014/chart" uri="{C3380CC4-5D6E-409C-BE32-E72D297353CC}">
              <c16:uniqueId val="{00000001-8FF7-437E-AE11-160B6BB0547A}"/>
            </c:ext>
          </c:extLst>
        </c:ser>
        <c:ser>
          <c:idx val="2"/>
          <c:order val="2"/>
          <c:tx>
            <c:strRef>
              <c:f>'ELABORAZIONI MARCO'!$C$204</c:f>
              <c:strCache>
                <c:ptCount val="1"/>
                <c:pt idx="0">
                  <c:v>Diminuito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MARCO'!$D$201:$E$201</c:f>
              <c:strCache>
                <c:ptCount val="2"/>
                <c:pt idx="0">
                  <c:v>Totale imprese</c:v>
                </c:pt>
                <c:pt idx="1">
                  <c:v>Imprese Toscana</c:v>
                </c:pt>
              </c:strCache>
            </c:strRef>
          </c:cat>
          <c:val>
            <c:numRef>
              <c:f>'ELABORAZIONI MARCO'!$D$204:$E$204</c:f>
              <c:numCache>
                <c:formatCode>0.0</c:formatCode>
                <c:ptCount val="2"/>
                <c:pt idx="0">
                  <c:v>17.136150234741784</c:v>
                </c:pt>
                <c:pt idx="1">
                  <c:v>13.513513513513514</c:v>
                </c:pt>
              </c:numCache>
            </c:numRef>
          </c:val>
          <c:extLst>
            <c:ext xmlns:c16="http://schemas.microsoft.com/office/drawing/2014/chart" uri="{C3380CC4-5D6E-409C-BE32-E72D297353CC}">
              <c16:uniqueId val="{00000002-8FF7-437E-AE11-160B6BB0547A}"/>
            </c:ext>
          </c:extLst>
        </c:ser>
        <c:dLbls>
          <c:showLegendKey val="0"/>
          <c:showVal val="0"/>
          <c:showCatName val="0"/>
          <c:showSerName val="0"/>
          <c:showPercent val="0"/>
          <c:showBubbleSize val="0"/>
        </c:dLbls>
        <c:gapWidth val="150"/>
        <c:overlap val="100"/>
        <c:axId val="1585241216"/>
        <c:axId val="1821060976"/>
      </c:barChart>
      <c:catAx>
        <c:axId val="1585241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it-IT"/>
          </a:p>
        </c:txPr>
        <c:crossAx val="1821060976"/>
        <c:crosses val="autoZero"/>
        <c:auto val="1"/>
        <c:lblAlgn val="ctr"/>
        <c:lblOffset val="100"/>
        <c:noMultiLvlLbl val="0"/>
      </c:catAx>
      <c:valAx>
        <c:axId val="18210609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524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03266074728867"/>
          <c:y val="2.2916226682945545E-2"/>
          <c:w val="0.48147251435404248"/>
          <c:h val="0.94376486386830105"/>
        </c:manualLayout>
      </c:layout>
      <c:barChart>
        <c:barDir val="bar"/>
        <c:grouping val="clustered"/>
        <c:varyColors val="0"/>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'ELABORAZIONI MARCO'!$D$120:$D$131</c:f>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f>'ELABORAZIONI MARCO'!$L$120:$L$131</c:f>
              <c:numCache>
                <c:formatCode>0.0</c:formatCode>
                <c:ptCount val="12"/>
                <c:pt idx="0">
                  <c:v>14.084507042253522</c:v>
                </c:pt>
                <c:pt idx="1">
                  <c:v>15.96244131455399</c:v>
                </c:pt>
                <c:pt idx="2">
                  <c:v>16.666666666666664</c:v>
                </c:pt>
                <c:pt idx="3">
                  <c:v>17.136150234741784</c:v>
                </c:pt>
                <c:pt idx="4">
                  <c:v>20.89201877934272</c:v>
                </c:pt>
                <c:pt idx="5">
                  <c:v>23.943661971830984</c:v>
                </c:pt>
                <c:pt idx="6">
                  <c:v>28.87323943661972</c:v>
                </c:pt>
                <c:pt idx="7">
                  <c:v>37.089201877934272</c:v>
                </c:pt>
                <c:pt idx="8">
                  <c:v>46.948356807511736</c:v>
                </c:pt>
                <c:pt idx="9">
                  <c:v>52.112676056338024</c:v>
                </c:pt>
                <c:pt idx="10">
                  <c:v>54.929577464788736</c:v>
                </c:pt>
                <c:pt idx="11">
                  <c:v>55.399061032863848</c:v>
                </c:pt>
              </c:numCache>
            </c:numRef>
          </c:val>
          <c:extLst>
            <c:ext xmlns:c16="http://schemas.microsoft.com/office/drawing/2014/chart" uri="{C3380CC4-5D6E-409C-BE32-E72D297353CC}">
              <c16:uniqueId val="{00000000-7639-4D09-B37E-F500F091A5E5}"/>
            </c:ext>
          </c:extLst>
        </c:ser>
        <c:dLbls>
          <c:showLegendKey val="0"/>
          <c:showVal val="0"/>
          <c:showCatName val="0"/>
          <c:showSerName val="0"/>
          <c:showPercent val="0"/>
          <c:showBubbleSize val="0"/>
        </c:dLbls>
        <c:gapWidth val="182"/>
        <c:axId val="1817591152"/>
        <c:axId val="1824945504"/>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c:ext uri="{02D57815-91ED-43cb-92C2-25804820EDAC}">
                        <c15:formulaRef>
                          <c15:sqref>'ELABORAZIONI MARCO'!$E$120:$E$131</c15:sqref>
                        </c15:formulaRef>
                      </c:ext>
                    </c:extLst>
                    <c:numCache>
                      <c:formatCode>General</c:formatCode>
                      <c:ptCount val="12"/>
                    </c:numCache>
                  </c:numRef>
                </c:val>
                <c:extLst>
                  <c:ext xmlns:c16="http://schemas.microsoft.com/office/drawing/2014/chart" uri="{C3380CC4-5D6E-409C-BE32-E72D297353CC}">
                    <c16:uniqueId val="{00000001-7639-4D09-B37E-F500F091A5E5}"/>
                  </c:ext>
                </c:extLst>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xmlns:c15="http://schemas.microsoft.com/office/drawing/2012/chart">
                      <c:ext xmlns:c15="http://schemas.microsoft.com/office/drawing/2012/chart" uri="{02D57815-91ED-43cb-92C2-25804820EDAC}">
                        <c15:formulaRef>
                          <c15:sqref>'ELABORAZIONI MARCO'!$F$120:$F$131</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2-7639-4D09-B37E-F500F091A5E5}"/>
                  </c:ext>
                </c:extLst>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xmlns:c15="http://schemas.microsoft.com/office/drawing/2012/chart">
                      <c:ext xmlns:c15="http://schemas.microsoft.com/office/drawing/2012/chart" uri="{02D57815-91ED-43cb-92C2-25804820EDAC}">
                        <c15:formulaRef>
                          <c15:sqref>'ELABORAZIONI MARCO'!$G$120:$G$131</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3-7639-4D09-B37E-F500F091A5E5}"/>
                  </c:ext>
                </c:extLst>
              </c15:ser>
            </c15:filteredBarSeries>
            <c15:filteredBarSeries>
              <c15:ser>
                <c:idx val="3"/>
                <c:order val="3"/>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xmlns:c15="http://schemas.microsoft.com/office/drawing/2012/chart">
                      <c:ext xmlns:c15="http://schemas.microsoft.com/office/drawing/2012/chart" uri="{02D57815-91ED-43cb-92C2-25804820EDAC}">
                        <c15:formulaRef>
                          <c15:sqref>'ELABORAZIONI MARCO'!$H$120:$H$131</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4-7639-4D09-B37E-F500F091A5E5}"/>
                  </c:ext>
                </c:extLst>
              </c15:ser>
            </c15:filteredBarSeries>
            <c15:filteredBarSeries>
              <c15:ser>
                <c:idx val="4"/>
                <c:order val="4"/>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xmlns:c15="http://schemas.microsoft.com/office/drawing/2012/chart">
                      <c:ext xmlns:c15="http://schemas.microsoft.com/office/drawing/2012/chart" uri="{02D57815-91ED-43cb-92C2-25804820EDAC}">
                        <c15:formulaRef>
                          <c15:sqref>'ELABORAZIONI MARCO'!$I$120:$I$131</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5-7639-4D09-B37E-F500F091A5E5}"/>
                  </c:ext>
                </c:extLst>
              </c15:ser>
            </c15:filteredBarSeries>
            <c15:filteredBarSeries>
              <c15:ser>
                <c:idx val="5"/>
                <c:order val="5"/>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xmlns:c15="http://schemas.microsoft.com/office/drawing/2012/chart">
                      <c:ext xmlns:c15="http://schemas.microsoft.com/office/drawing/2012/chart" uri="{02D57815-91ED-43cb-92C2-25804820EDAC}">
                        <c15:formulaRef>
                          <c15:sqref>'ELABORAZIONI MARCO'!$J$120:$J$131</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6-7639-4D09-B37E-F500F091A5E5}"/>
                  </c:ext>
                </c:extLst>
              </c15:ser>
            </c15:filteredBarSeries>
            <c15:filteredBarSeries>
              <c15:ser>
                <c:idx val="6"/>
                <c:order val="6"/>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'ELABORAZIONI MARCO'!$D$120:$D$131</c15:sqref>
                        </c15:formulaRef>
                      </c:ext>
                    </c:extLst>
                    <c:strCache>
                      <c:ptCount val="12"/>
                      <c:pt idx="0">
                        <c:v>Il rapporto con i principali clienti</c:v>
                      </c:pt>
                      <c:pt idx="1">
                        <c:v>Il rispetto della normativa di settore (escluso ambiente)</c:v>
                      </c:pt>
                      <c:pt idx="2">
                        <c:v>Il rispetto della normativa ambientale</c:v>
                      </c:pt>
                      <c:pt idx="3">
                        <c:v>Il rispetto degli standard richiesti dal cliente/committente (ad esempio i criteri ESG)</c:v>
                      </c:pt>
                      <c:pt idx="4">
                        <c:v>Il rapporto con gli istituti di credito</c:v>
                      </c:pt>
                      <c:pt idx="5">
                        <c:v>L’indebitamento elevato</c:v>
                      </c:pt>
                      <c:pt idx="6">
                        <c:v>Il rapporto con il fisco</c:v>
                      </c:pt>
                      <c:pt idx="7">
                        <c:v>Il reperimento di dipendenti/collaboratori</c:v>
                      </c:pt>
                      <c:pt idx="8">
                        <c:v>Il costo dell’energia</c:v>
                      </c:pt>
                      <c:pt idx="9">
                        <c:v>Il costo delle materie prime</c:v>
                      </c:pt>
                      <c:pt idx="10">
                        <c:v>Il calo repentino degli ordinativi/del lavoro in genere</c:v>
                      </c:pt>
                      <c:pt idx="11">
                        <c:v>Il costo del lavoro</c:v>
                      </c:pt>
                    </c:strCache>
                  </c:strRef>
                </c:cat>
                <c:val>
                  <c:numRef>
                    <c:extLst xmlns:c15="http://schemas.microsoft.com/office/drawing/2012/chart">
                      <c:ext xmlns:c15="http://schemas.microsoft.com/office/drawing/2012/chart" uri="{02D57815-91ED-43cb-92C2-25804820EDAC}">
                        <c15:formulaRef>
                          <c15:sqref>'ELABORAZIONI MARCO'!$K$120:$K$131</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7-7639-4D09-B37E-F500F091A5E5}"/>
                  </c:ext>
                </c:extLst>
              </c15:ser>
            </c15:filteredBarSeries>
          </c:ext>
        </c:extLst>
      </c:barChart>
      <c:catAx>
        <c:axId val="181759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1824945504"/>
        <c:crosses val="autoZero"/>
        <c:auto val="1"/>
        <c:lblAlgn val="ctr"/>
        <c:lblOffset val="100"/>
        <c:noMultiLvlLbl val="0"/>
      </c:catAx>
      <c:valAx>
        <c:axId val="1824945504"/>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91152"/>
        <c:crosses val="autoZero"/>
        <c:crossBetween val="between"/>
      </c:valAx>
      <c:spPr>
        <a:noFill/>
        <a:ln>
          <a:noFill/>
        </a:ln>
        <a:effectLst/>
      </c:spPr>
    </c:plotArea>
    <c:plotVisOnly val="1"/>
    <c:dispBlanksAs val="gap"/>
    <c:showDLblsOverMax val="0"/>
  </c:chart>
  <c:spPr>
    <a:noFill/>
    <a:ln w="12700">
      <a:solidFill>
        <a:sysClr val="windowText" lastClr="000000"/>
      </a:solid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54349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314127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783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409724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69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378730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320563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64276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399486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BE4FEF-818A-41A4-A66D-EF9A71DF6BB5}" type="datetimeFigureOut">
              <a:rPr lang="it-IT" smtClean="0"/>
              <a:t>30/05/2024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225416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BBE4FEF-818A-41A4-A66D-EF9A71DF6BB5}" type="datetimeFigureOut">
              <a:rPr lang="it-IT" smtClean="0"/>
              <a:t>30/05/2024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45655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BBE4FEF-818A-41A4-A66D-EF9A71DF6BB5}" type="datetimeFigureOut">
              <a:rPr lang="it-IT" smtClean="0"/>
              <a:t>30/05/2024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355370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BBE4FEF-818A-41A4-A66D-EF9A71DF6BB5}" type="datetimeFigureOut">
              <a:rPr lang="it-IT" smtClean="0"/>
              <a:t>30/05/2024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172089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E4FEF-818A-41A4-A66D-EF9A71DF6BB5}" type="datetimeFigureOut">
              <a:rPr lang="it-IT" smtClean="0"/>
              <a:t>30/05/2024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129645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BBE4FEF-818A-41A4-A66D-EF9A71DF6BB5}" type="datetimeFigureOut">
              <a:rPr lang="it-IT" smtClean="0"/>
              <a:t>30/05/2024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83A1C8-2737-407D-B56D-AF44744DE0D1}" type="slidenum">
              <a:rPr lang="it-IT" smtClean="0"/>
              <a:t>‹N›</a:t>
            </a:fld>
            <a:endParaRPr lang="it-IT"/>
          </a:p>
        </p:txBody>
      </p:sp>
    </p:spTree>
    <p:extLst>
      <p:ext uri="{BB962C8B-B14F-4D97-AF65-F5344CB8AC3E}">
        <p14:creationId xmlns:p14="http://schemas.microsoft.com/office/powerpoint/2010/main" val="262516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83A1C8-2737-407D-B56D-AF44744DE0D1}" type="slidenum">
              <a:rPr lang="it-IT" smtClean="0"/>
              <a:t>‹N›</a:t>
            </a:fld>
            <a:endParaRPr lang="it-IT"/>
          </a:p>
        </p:txBody>
      </p:sp>
      <p:sp>
        <p:nvSpPr>
          <p:cNvPr id="5" name="Date Placeholder 4"/>
          <p:cNvSpPr>
            <a:spLocks noGrp="1"/>
          </p:cNvSpPr>
          <p:nvPr>
            <p:ph type="dt" sz="half" idx="10"/>
          </p:nvPr>
        </p:nvSpPr>
        <p:spPr/>
        <p:txBody>
          <a:bodyPr/>
          <a:lstStyle/>
          <a:p>
            <a:fld id="{8BBE4FEF-818A-41A4-A66D-EF9A71DF6BB5}" type="datetimeFigureOut">
              <a:rPr lang="it-IT" smtClean="0"/>
              <a:t>30/05/2024</a:t>
            </a:fld>
            <a:endParaRPr lang="it-IT"/>
          </a:p>
        </p:txBody>
      </p:sp>
    </p:spTree>
    <p:extLst>
      <p:ext uri="{BB962C8B-B14F-4D97-AF65-F5344CB8AC3E}">
        <p14:creationId xmlns:p14="http://schemas.microsoft.com/office/powerpoint/2010/main" val="235181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BE4FEF-818A-41A4-A66D-EF9A71DF6BB5}" type="datetimeFigureOut">
              <a:rPr lang="it-IT" smtClean="0"/>
              <a:t>30/05/2024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83A1C8-2737-407D-B56D-AF44744DE0D1}" type="slidenum">
              <a:rPr lang="it-IT" smtClean="0"/>
              <a:t>‹N›</a:t>
            </a:fld>
            <a:endParaRPr lang="it-IT"/>
          </a:p>
        </p:txBody>
      </p:sp>
    </p:spTree>
    <p:extLst>
      <p:ext uri="{BB962C8B-B14F-4D97-AF65-F5344CB8AC3E}">
        <p14:creationId xmlns:p14="http://schemas.microsoft.com/office/powerpoint/2010/main" val="288062559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C9BCD-2288-94F7-0CE3-72E9710AC738}"/>
              </a:ext>
            </a:extLst>
          </p:cNvPr>
          <p:cNvSpPr>
            <a:spLocks noGrp="1"/>
          </p:cNvSpPr>
          <p:nvPr>
            <p:ph type="ctrTitle"/>
          </p:nvPr>
        </p:nvSpPr>
        <p:spPr/>
        <p:txBody>
          <a:bodyPr/>
          <a:lstStyle/>
          <a:p>
            <a:pPr algn="ctr"/>
            <a:br>
              <a:rPr lang="it-IT" sz="4800" b="1" dirty="0">
                <a:solidFill>
                  <a:schemeClr val="bg1"/>
                </a:solidFill>
              </a:rPr>
            </a:br>
            <a:br>
              <a:rPr lang="it-IT" sz="4800" b="1" dirty="0">
                <a:solidFill>
                  <a:schemeClr val="bg1"/>
                </a:solidFill>
              </a:rPr>
            </a:br>
            <a:r>
              <a:rPr lang="it-IT" sz="4800" b="1" dirty="0">
                <a:solidFill>
                  <a:schemeClr val="accent4">
                    <a:lumMod val="20000"/>
                    <a:lumOff val="80000"/>
                  </a:schemeClr>
                </a:solidFill>
              </a:rPr>
              <a:t>INDAGINE</a:t>
            </a:r>
            <a:r>
              <a:rPr lang="it-IT" sz="4800" b="1" dirty="0">
                <a:solidFill>
                  <a:schemeClr val="bg1"/>
                </a:solidFill>
              </a:rPr>
              <a:t> </a:t>
            </a:r>
            <a:br>
              <a:rPr lang="it-IT" sz="3600" b="1" dirty="0">
                <a:solidFill>
                  <a:schemeClr val="bg1"/>
                </a:solidFill>
              </a:rPr>
            </a:br>
            <a:r>
              <a:rPr lang="it-IT" sz="3600" b="1" dirty="0">
                <a:solidFill>
                  <a:schemeClr val="accent6">
                    <a:lumMod val="20000"/>
                    <a:lumOff val="80000"/>
                  </a:schemeClr>
                </a:solidFill>
              </a:rPr>
              <a:t>SULLE PICCOLE IMPRESE DELLE FILIERE DEL TESSILE ABBIGLIAMENTO E PELLETTERIA </a:t>
            </a:r>
          </a:p>
        </p:txBody>
      </p:sp>
      <p:sp>
        <p:nvSpPr>
          <p:cNvPr id="3" name="Sottotitolo 2">
            <a:extLst>
              <a:ext uri="{FF2B5EF4-FFF2-40B4-BE49-F238E27FC236}">
                <a16:creationId xmlns:a16="http://schemas.microsoft.com/office/drawing/2014/main" id="{C7F41BAA-FA68-48A5-BA6A-129734455E18}"/>
              </a:ext>
            </a:extLst>
          </p:cNvPr>
          <p:cNvSpPr>
            <a:spLocks noGrp="1"/>
          </p:cNvSpPr>
          <p:nvPr>
            <p:ph type="subTitle" idx="1"/>
          </p:nvPr>
        </p:nvSpPr>
        <p:spPr>
          <a:xfrm>
            <a:off x="1507066" y="5147732"/>
            <a:ext cx="7766936" cy="1096899"/>
          </a:xfrm>
        </p:spPr>
        <p:txBody>
          <a:bodyPr>
            <a:normAutofit/>
          </a:bodyPr>
          <a:lstStyle/>
          <a:p>
            <a:pPr algn="ctr"/>
            <a:r>
              <a:rPr lang="it-IT" sz="3600" i="1" dirty="0">
                <a:solidFill>
                  <a:schemeClr val="accent1">
                    <a:lumMod val="50000"/>
                  </a:schemeClr>
                </a:solidFill>
              </a:rPr>
              <a:t>Principali risultati</a:t>
            </a:r>
          </a:p>
        </p:txBody>
      </p:sp>
      <p:pic>
        <p:nvPicPr>
          <p:cNvPr id="5" name="Immagine 4">
            <a:extLst>
              <a:ext uri="{FF2B5EF4-FFF2-40B4-BE49-F238E27FC236}">
                <a16:creationId xmlns:a16="http://schemas.microsoft.com/office/drawing/2014/main" id="{B4A998B2-B07F-6BC7-474E-64A79083F2A8}"/>
              </a:ext>
            </a:extLst>
          </p:cNvPr>
          <p:cNvPicPr>
            <a:picLocks noChangeAspect="1"/>
          </p:cNvPicPr>
          <p:nvPr/>
        </p:nvPicPr>
        <p:blipFill>
          <a:blip r:embed="rId2"/>
          <a:stretch>
            <a:fillRect/>
          </a:stretch>
        </p:blipFill>
        <p:spPr>
          <a:xfrm>
            <a:off x="245004" y="154793"/>
            <a:ext cx="2524125" cy="1152845"/>
          </a:xfrm>
          <a:prstGeom prst="rect">
            <a:avLst/>
          </a:prstGeom>
        </p:spPr>
      </p:pic>
    </p:spTree>
    <p:extLst>
      <p:ext uri="{BB962C8B-B14F-4D97-AF65-F5344CB8AC3E}">
        <p14:creationId xmlns:p14="http://schemas.microsoft.com/office/powerpoint/2010/main" val="407004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45CB055-D8F8-AF9E-CC7E-6ABAE4CD0637}"/>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8288D589-2541-5CDD-A18B-B5B4971D7969}"/>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200" b="1" dirty="0">
                <a:solidFill>
                  <a:prstClr val="white"/>
                </a:solidFill>
                <a:latin typeface="Calibri" panose="020F0502020204030204" pitchFamily="34" charset="0"/>
              </a:rPr>
              <a:t>L’indebitamento</a:t>
            </a:r>
          </a:p>
        </p:txBody>
      </p:sp>
      <p:pic>
        <p:nvPicPr>
          <p:cNvPr id="3" name="Picture 2" descr="CNA">
            <a:extLst>
              <a:ext uri="{FF2B5EF4-FFF2-40B4-BE49-F238E27FC236}">
                <a16:creationId xmlns:a16="http://schemas.microsoft.com/office/drawing/2014/main" id="{85905822-3787-C5B4-0EC7-D1FB459BD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D34D091C-0B9E-CA5F-02E9-9FD28FE53586}"/>
              </a:ext>
            </a:extLst>
          </p:cNvPr>
          <p:cNvGraphicFramePr>
            <a:graphicFrameLocks/>
          </p:cNvGraphicFramePr>
          <p:nvPr>
            <p:extLst>
              <p:ext uri="{D42A27DB-BD31-4B8C-83A1-F6EECF244321}">
                <p14:modId xmlns:p14="http://schemas.microsoft.com/office/powerpoint/2010/main" val="1588360701"/>
              </p:ext>
            </p:extLst>
          </p:nvPr>
        </p:nvGraphicFramePr>
        <p:xfrm>
          <a:off x="8398780" y="1317241"/>
          <a:ext cx="3640821" cy="4068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a:extLst>
              <a:ext uri="{FF2B5EF4-FFF2-40B4-BE49-F238E27FC236}">
                <a16:creationId xmlns:a16="http://schemas.microsoft.com/office/drawing/2014/main" id="{DFB494FE-CEB0-E43B-AB8B-D76D954127C4}"/>
              </a:ext>
            </a:extLst>
          </p:cNvPr>
          <p:cNvGraphicFramePr>
            <a:graphicFrameLocks/>
          </p:cNvGraphicFramePr>
          <p:nvPr>
            <p:extLst>
              <p:ext uri="{D42A27DB-BD31-4B8C-83A1-F6EECF244321}">
                <p14:modId xmlns:p14="http://schemas.microsoft.com/office/powerpoint/2010/main" val="3329432720"/>
              </p:ext>
            </p:extLst>
          </p:nvPr>
        </p:nvGraphicFramePr>
        <p:xfrm>
          <a:off x="152399" y="1317241"/>
          <a:ext cx="4334312" cy="40684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co 5">
            <a:extLst>
              <a:ext uri="{FF2B5EF4-FFF2-40B4-BE49-F238E27FC236}">
                <a16:creationId xmlns:a16="http://schemas.microsoft.com/office/drawing/2014/main" id="{080FD747-92E5-160C-582A-A564235218D0}"/>
              </a:ext>
            </a:extLst>
          </p:cNvPr>
          <p:cNvGraphicFramePr>
            <a:graphicFrameLocks/>
          </p:cNvGraphicFramePr>
          <p:nvPr>
            <p:extLst>
              <p:ext uri="{D42A27DB-BD31-4B8C-83A1-F6EECF244321}">
                <p14:modId xmlns:p14="http://schemas.microsoft.com/office/powerpoint/2010/main" val="3425612070"/>
              </p:ext>
            </p:extLst>
          </p:nvPr>
        </p:nvGraphicFramePr>
        <p:xfrm>
          <a:off x="4622335" y="1317241"/>
          <a:ext cx="3640821" cy="4068491"/>
        </p:xfrm>
        <a:graphic>
          <a:graphicData uri="http://schemas.openxmlformats.org/drawingml/2006/chart">
            <c:chart xmlns:c="http://schemas.openxmlformats.org/drawingml/2006/chart" xmlns:r="http://schemas.openxmlformats.org/officeDocument/2006/relationships" r:id="rId5"/>
          </a:graphicData>
        </a:graphic>
      </p:graphicFrame>
      <p:sp>
        <p:nvSpPr>
          <p:cNvPr id="7" name="CasellaDiTesto 6">
            <a:extLst>
              <a:ext uri="{FF2B5EF4-FFF2-40B4-BE49-F238E27FC236}">
                <a16:creationId xmlns:a16="http://schemas.microsoft.com/office/drawing/2014/main" id="{D04E5F27-64B0-765A-B742-3E2C61EEE40C}"/>
              </a:ext>
            </a:extLst>
          </p:cNvPr>
          <p:cNvSpPr txBox="1"/>
          <p:nvPr/>
        </p:nvSpPr>
        <p:spPr>
          <a:xfrm>
            <a:off x="285226" y="880844"/>
            <a:ext cx="5513112" cy="369332"/>
          </a:xfrm>
          <a:prstGeom prst="rect">
            <a:avLst/>
          </a:prstGeom>
          <a:noFill/>
        </p:spPr>
        <p:txBody>
          <a:bodyPr wrap="none" rtlCol="0">
            <a:spAutoFit/>
          </a:bodyPr>
          <a:lstStyle/>
          <a:p>
            <a:r>
              <a:rPr lang="it-IT" b="1" dirty="0"/>
              <a:t>Valutazioni delle imprese sul loro indebitamento (val.%)</a:t>
            </a:r>
          </a:p>
        </p:txBody>
      </p:sp>
      <p:sp>
        <p:nvSpPr>
          <p:cNvPr id="8" name="CasellaDiTesto 7">
            <a:extLst>
              <a:ext uri="{FF2B5EF4-FFF2-40B4-BE49-F238E27FC236}">
                <a16:creationId xmlns:a16="http://schemas.microsoft.com/office/drawing/2014/main" id="{86F37001-7E32-0161-B87F-F69638A39E0B}"/>
              </a:ext>
            </a:extLst>
          </p:cNvPr>
          <p:cNvSpPr txBox="1"/>
          <p:nvPr/>
        </p:nvSpPr>
        <p:spPr>
          <a:xfrm>
            <a:off x="152399" y="5540759"/>
            <a:ext cx="11887202" cy="1077218"/>
          </a:xfrm>
          <a:prstGeom prst="rect">
            <a:avLst/>
          </a:prstGeom>
          <a:noFill/>
          <a:ln w="12700">
            <a:solidFill>
              <a:srgbClr val="C00000"/>
            </a:solidFill>
          </a:ln>
        </p:spPr>
        <p:txBody>
          <a:bodyPr wrap="square" rtlCol="0">
            <a:spAutoFit/>
          </a:bodyPr>
          <a:lstStyle/>
          <a:p>
            <a:pPr algn="just"/>
            <a:r>
              <a:rPr lang="it-IT" sz="1600" dirty="0"/>
              <a:t>L’indebitamento medio delle imprese non sembra elevatissimo, ma certamente è cresciuto molto rispetto al 2019. Per una quota non secondaria di imprese (15%) si tratta di un indebitamento «difficilmente sostenibile». Nell’analisi settoriale, per dimensione d’impresa, per collocazione nella filiera, non emergono specificità da rimarcare. L’analisi territoriale evidenzia però una situazione più critica per le imprese toscane con riferimento a tutti e tre gli indicatori presentati.</a:t>
            </a:r>
          </a:p>
        </p:txBody>
      </p:sp>
    </p:spTree>
    <p:extLst>
      <p:ext uri="{BB962C8B-B14F-4D97-AF65-F5344CB8AC3E}">
        <p14:creationId xmlns:p14="http://schemas.microsoft.com/office/powerpoint/2010/main" val="394557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B1922CED-3E00-943E-C7FE-AB78F1476CF1}"/>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0C0B47F-725D-FFBF-CAF8-DD29EA45A093}"/>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La gerarchia dei problemi</a:t>
            </a:r>
          </a:p>
        </p:txBody>
      </p:sp>
      <p:pic>
        <p:nvPicPr>
          <p:cNvPr id="3" name="Picture 2" descr="CNA">
            <a:extLst>
              <a:ext uri="{FF2B5EF4-FFF2-40B4-BE49-F238E27FC236}">
                <a16:creationId xmlns:a16="http://schemas.microsoft.com/office/drawing/2014/main" id="{2AA254AA-65C5-C4FF-FB11-174910F00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71DF3C30-F40E-DF78-4560-8D1D33A94498}"/>
              </a:ext>
            </a:extLst>
          </p:cNvPr>
          <p:cNvGraphicFramePr>
            <a:graphicFrameLocks/>
          </p:cNvGraphicFramePr>
          <p:nvPr>
            <p:extLst>
              <p:ext uri="{D42A27DB-BD31-4B8C-83A1-F6EECF244321}">
                <p14:modId xmlns:p14="http://schemas.microsoft.com/office/powerpoint/2010/main" val="4024051341"/>
              </p:ext>
            </p:extLst>
          </p:nvPr>
        </p:nvGraphicFramePr>
        <p:xfrm>
          <a:off x="310395" y="1419675"/>
          <a:ext cx="8640657" cy="4801314"/>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a:extLst>
              <a:ext uri="{FF2B5EF4-FFF2-40B4-BE49-F238E27FC236}">
                <a16:creationId xmlns:a16="http://schemas.microsoft.com/office/drawing/2014/main" id="{C02FE097-7F6E-50D5-F470-E1E1D69CDCEA}"/>
              </a:ext>
            </a:extLst>
          </p:cNvPr>
          <p:cNvSpPr txBox="1"/>
          <p:nvPr/>
        </p:nvSpPr>
        <p:spPr>
          <a:xfrm>
            <a:off x="310395" y="932061"/>
            <a:ext cx="10811421" cy="369332"/>
          </a:xfrm>
          <a:prstGeom prst="rect">
            <a:avLst/>
          </a:prstGeom>
          <a:noFill/>
        </p:spPr>
        <p:txBody>
          <a:bodyPr wrap="none" rtlCol="0">
            <a:spAutoFit/>
          </a:bodyPr>
          <a:lstStyle/>
          <a:p>
            <a:r>
              <a:rPr lang="it-IT" b="1" dirty="0"/>
              <a:t>I problemi più seri che le imprese si trovano ad affrontare (% di risposte alla modalità «grave» o «molto grave»)</a:t>
            </a:r>
          </a:p>
        </p:txBody>
      </p:sp>
      <p:sp>
        <p:nvSpPr>
          <p:cNvPr id="6" name="CasellaDiTesto 5">
            <a:extLst>
              <a:ext uri="{FF2B5EF4-FFF2-40B4-BE49-F238E27FC236}">
                <a16:creationId xmlns:a16="http://schemas.microsoft.com/office/drawing/2014/main" id="{B4B7800A-AAD5-88AD-8715-2EC3B4C72A01}"/>
              </a:ext>
            </a:extLst>
          </p:cNvPr>
          <p:cNvSpPr txBox="1"/>
          <p:nvPr/>
        </p:nvSpPr>
        <p:spPr>
          <a:xfrm>
            <a:off x="9043331" y="1804395"/>
            <a:ext cx="2969703" cy="4031873"/>
          </a:xfrm>
          <a:prstGeom prst="rect">
            <a:avLst/>
          </a:prstGeom>
          <a:noFill/>
          <a:ln w="12700">
            <a:solidFill>
              <a:srgbClr val="C00000"/>
            </a:solidFill>
          </a:ln>
        </p:spPr>
        <p:txBody>
          <a:bodyPr wrap="square" rtlCol="0">
            <a:spAutoFit/>
          </a:bodyPr>
          <a:lstStyle/>
          <a:p>
            <a:r>
              <a:rPr lang="it-IT" sz="1600" dirty="0"/>
              <a:t>Le principali difficoltà che le imprese segnalano riguardano il «core» della loro attività, ossia i costi (del lavoro, delle materie prime, dell’energia) che sono aumentati comprimendo i margini  e mettendo a rischio la sostenibilità economica complessiva. A ciò si aggiunge il calo degli ordinativi che sembra caratterizzare la fase attuale. Tra i problemi di «nuova generazione» trova risalto la difficoltà di reperimento del personale.</a:t>
            </a:r>
          </a:p>
        </p:txBody>
      </p:sp>
    </p:spTree>
    <p:extLst>
      <p:ext uri="{BB962C8B-B14F-4D97-AF65-F5344CB8AC3E}">
        <p14:creationId xmlns:p14="http://schemas.microsoft.com/office/powerpoint/2010/main" val="2173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2613AF55-F68A-F800-8862-BC56FB46AEF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6FD2E266-9883-B189-55C8-1AFC008B5B11}"/>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3200" b="1" dirty="0">
                <a:solidFill>
                  <a:prstClr val="white"/>
                </a:solidFill>
                <a:latin typeface="Calibri" panose="020F0502020204030204" pitchFamily="34" charset="0"/>
              </a:rPr>
              <a:t>Le previsioni per l’anno in corso</a:t>
            </a:r>
          </a:p>
        </p:txBody>
      </p:sp>
      <p:pic>
        <p:nvPicPr>
          <p:cNvPr id="3" name="Picture 2" descr="CNA">
            <a:extLst>
              <a:ext uri="{FF2B5EF4-FFF2-40B4-BE49-F238E27FC236}">
                <a16:creationId xmlns:a16="http://schemas.microsoft.com/office/drawing/2014/main" id="{D7734C4A-AB7F-1CF8-6C04-2BEE6AAD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a:extLst>
              <a:ext uri="{FF2B5EF4-FFF2-40B4-BE49-F238E27FC236}">
                <a16:creationId xmlns:a16="http://schemas.microsoft.com/office/drawing/2014/main" id="{19D04128-62C2-25D0-9647-D4424E9CF972}"/>
              </a:ext>
            </a:extLst>
          </p:cNvPr>
          <p:cNvGraphicFramePr>
            <a:graphicFrameLocks noGrp="1"/>
          </p:cNvGraphicFramePr>
          <p:nvPr>
            <p:extLst>
              <p:ext uri="{D42A27DB-BD31-4B8C-83A1-F6EECF244321}">
                <p14:modId xmlns:p14="http://schemas.microsoft.com/office/powerpoint/2010/main" val="4138042263"/>
              </p:ext>
            </p:extLst>
          </p:nvPr>
        </p:nvGraphicFramePr>
        <p:xfrm>
          <a:off x="763399" y="1345758"/>
          <a:ext cx="10544959" cy="2777273"/>
        </p:xfrm>
        <a:graphic>
          <a:graphicData uri="http://schemas.openxmlformats.org/drawingml/2006/table">
            <a:tbl>
              <a:tblPr/>
              <a:tblGrid>
                <a:gridCol w="2108991">
                  <a:extLst>
                    <a:ext uri="{9D8B030D-6E8A-4147-A177-3AD203B41FA5}">
                      <a16:colId xmlns:a16="http://schemas.microsoft.com/office/drawing/2014/main" val="918744757"/>
                    </a:ext>
                  </a:extLst>
                </a:gridCol>
                <a:gridCol w="1054496">
                  <a:extLst>
                    <a:ext uri="{9D8B030D-6E8A-4147-A177-3AD203B41FA5}">
                      <a16:colId xmlns:a16="http://schemas.microsoft.com/office/drawing/2014/main" val="1746002422"/>
                    </a:ext>
                  </a:extLst>
                </a:gridCol>
                <a:gridCol w="1054496">
                  <a:extLst>
                    <a:ext uri="{9D8B030D-6E8A-4147-A177-3AD203B41FA5}">
                      <a16:colId xmlns:a16="http://schemas.microsoft.com/office/drawing/2014/main" val="2287514119"/>
                    </a:ext>
                  </a:extLst>
                </a:gridCol>
                <a:gridCol w="1054496">
                  <a:extLst>
                    <a:ext uri="{9D8B030D-6E8A-4147-A177-3AD203B41FA5}">
                      <a16:colId xmlns:a16="http://schemas.microsoft.com/office/drawing/2014/main" val="299563713"/>
                    </a:ext>
                  </a:extLst>
                </a:gridCol>
                <a:gridCol w="901818">
                  <a:extLst>
                    <a:ext uri="{9D8B030D-6E8A-4147-A177-3AD203B41FA5}">
                      <a16:colId xmlns:a16="http://schemas.microsoft.com/office/drawing/2014/main" val="1950150494"/>
                    </a:ext>
                  </a:extLst>
                </a:gridCol>
                <a:gridCol w="1207174">
                  <a:extLst>
                    <a:ext uri="{9D8B030D-6E8A-4147-A177-3AD203B41FA5}">
                      <a16:colId xmlns:a16="http://schemas.microsoft.com/office/drawing/2014/main" val="2838367665"/>
                    </a:ext>
                  </a:extLst>
                </a:gridCol>
                <a:gridCol w="1054496">
                  <a:extLst>
                    <a:ext uri="{9D8B030D-6E8A-4147-A177-3AD203B41FA5}">
                      <a16:colId xmlns:a16="http://schemas.microsoft.com/office/drawing/2014/main" val="3075849180"/>
                    </a:ext>
                  </a:extLst>
                </a:gridCol>
                <a:gridCol w="1054496">
                  <a:extLst>
                    <a:ext uri="{9D8B030D-6E8A-4147-A177-3AD203B41FA5}">
                      <a16:colId xmlns:a16="http://schemas.microsoft.com/office/drawing/2014/main" val="2172947806"/>
                    </a:ext>
                  </a:extLst>
                </a:gridCol>
                <a:gridCol w="1054496">
                  <a:extLst>
                    <a:ext uri="{9D8B030D-6E8A-4147-A177-3AD203B41FA5}">
                      <a16:colId xmlns:a16="http://schemas.microsoft.com/office/drawing/2014/main" val="474732390"/>
                    </a:ext>
                  </a:extLst>
                </a:gridCol>
              </a:tblGrid>
              <a:tr h="190500">
                <a:tc>
                  <a:txBody>
                    <a:bodyPr/>
                    <a:lstStyle/>
                    <a:p>
                      <a:pPr algn="l" fontAlgn="b"/>
                      <a:r>
                        <a:rPr lang="it-IT" sz="1600" b="0" i="1" u="none" strike="noStrike" dirty="0">
                          <a:solidFill>
                            <a:srgbClr val="000000"/>
                          </a:solidFill>
                          <a:effectLst/>
                          <a:latin typeface="Calibri" panose="020F0502020204030204" pitchFamily="34" charset="0"/>
                        </a:rPr>
                        <a:t>Come vede l’andamento dell’attività della Sua impresa nel corso del 2024 rispetto all’anno precedente?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dirty="0">
                          <a:solidFill>
                            <a:srgbClr val="000000"/>
                          </a:solidFill>
                          <a:effectLst/>
                          <a:latin typeface="Calibri" panose="020F0502020204030204" pitchFamily="34" charset="0"/>
                        </a:rPr>
                        <a:t>Totale imprese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dirty="0">
                          <a:solidFill>
                            <a:srgbClr val="000000"/>
                          </a:solidFill>
                          <a:effectLst/>
                          <a:latin typeface="Calibri" panose="020F0502020204030204" pitchFamily="34" charset="0"/>
                        </a:rPr>
                        <a:t>Settore Tessile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dirty="0">
                          <a:solidFill>
                            <a:srgbClr val="000000"/>
                          </a:solidFill>
                          <a:effectLst/>
                          <a:latin typeface="Calibri" panose="020F0502020204030204" pitchFamily="34" charset="0"/>
                        </a:rPr>
                        <a:t>Settore Abbigliamento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dirty="0">
                          <a:solidFill>
                            <a:srgbClr val="000000"/>
                          </a:solidFill>
                          <a:effectLst/>
                          <a:latin typeface="Calibri" panose="020F0502020204030204" pitchFamily="34" charset="0"/>
                        </a:rPr>
                        <a:t>Settore Pelletteria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contoterziste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ibride (</a:t>
                      </a:r>
                      <a:r>
                        <a:rPr lang="it-IT" sz="1600" b="0" i="0" u="none" strike="noStrike" kern="1200" dirty="0" err="1">
                          <a:solidFill>
                            <a:srgbClr val="000000"/>
                          </a:solidFill>
                          <a:effectLst/>
                          <a:latin typeface="Calibri" panose="020F0502020204030204" pitchFamily="34" charset="0"/>
                          <a:ea typeface="+mn-ea"/>
                          <a:cs typeface="+mn-cs"/>
                        </a:rPr>
                        <a:t>contoterzi</a:t>
                      </a:r>
                      <a:r>
                        <a:rPr lang="it-IT" sz="1600" b="0" i="0" u="none" strike="noStrike" kern="1200" dirty="0">
                          <a:solidFill>
                            <a:srgbClr val="000000"/>
                          </a:solidFill>
                          <a:effectLst/>
                          <a:latin typeface="Calibri" panose="020F0502020204030204" pitchFamily="34" charset="0"/>
                          <a:ea typeface="+mn-ea"/>
                          <a:cs typeface="+mn-cs"/>
                        </a:rPr>
                        <a:t> e marchio proprio)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solo marchio proprio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dirty="0">
                          <a:solidFill>
                            <a:srgbClr val="000000"/>
                          </a:solidFill>
                          <a:effectLst/>
                          <a:latin typeface="Calibri" panose="020F0502020204030204" pitchFamily="34" charset="0"/>
                        </a:rPr>
                        <a:t>Imprese Toscana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20969611"/>
                  </a:ext>
                </a:extLst>
              </a:tr>
              <a:tr h="190500">
                <a:tc>
                  <a:txBody>
                    <a:bodyPr/>
                    <a:lstStyle/>
                    <a:p>
                      <a:pPr algn="l" fontAlgn="b"/>
                      <a:r>
                        <a:rPr lang="it-IT" sz="1600" b="0" i="0" u="none" strike="noStrike" dirty="0">
                          <a:solidFill>
                            <a:srgbClr val="000000"/>
                          </a:solidFill>
                          <a:effectLst/>
                          <a:latin typeface="Calibri" panose="020F0502020204030204" pitchFamily="34" charset="0"/>
                        </a:rPr>
                        <a:t>In forte crescita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2118935"/>
                  </a:ext>
                </a:extLst>
              </a:tr>
              <a:tr h="190500">
                <a:tc>
                  <a:txBody>
                    <a:bodyPr/>
                    <a:lstStyle/>
                    <a:p>
                      <a:pPr algn="l" fontAlgn="b"/>
                      <a:r>
                        <a:rPr lang="it-IT" sz="1600" b="0" i="0" u="none" strike="noStrike">
                          <a:solidFill>
                            <a:srgbClr val="000000"/>
                          </a:solidFill>
                          <a:effectLst/>
                          <a:latin typeface="Calibri" panose="020F0502020204030204" pitchFamily="34" charset="0"/>
                        </a:rPr>
                        <a:t>In parziale crescita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23,9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28918160"/>
                  </a:ext>
                </a:extLst>
              </a:tr>
              <a:tr h="190500">
                <a:tc>
                  <a:txBody>
                    <a:bodyPr/>
                    <a:lstStyle/>
                    <a:p>
                      <a:pPr algn="l" fontAlgn="b"/>
                      <a:r>
                        <a:rPr lang="it-IT" sz="1600" b="0" i="0" u="none" strike="noStrike" dirty="0">
                          <a:solidFill>
                            <a:srgbClr val="000000"/>
                          </a:solidFill>
                          <a:effectLst/>
                          <a:latin typeface="Calibri" panose="020F0502020204030204" pitchFamily="34" charset="0"/>
                        </a:rPr>
                        <a:t>Stabile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38,5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31,1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34,8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03938033"/>
                  </a:ext>
                </a:extLst>
              </a:tr>
              <a:tr h="190500">
                <a:tc>
                  <a:txBody>
                    <a:bodyPr/>
                    <a:lstStyle/>
                    <a:p>
                      <a:pPr algn="l" fontAlgn="b"/>
                      <a:r>
                        <a:rPr lang="it-IT" sz="1600" b="0" i="0" u="none" strike="noStrike" dirty="0">
                          <a:solidFill>
                            <a:srgbClr val="000000"/>
                          </a:solidFill>
                          <a:effectLst/>
                          <a:latin typeface="Calibri" panose="020F0502020204030204" pitchFamily="34" charset="0"/>
                        </a:rPr>
                        <a:t>In parziale contrazione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30,5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C00000"/>
                          </a:solidFill>
                          <a:effectLst/>
                          <a:latin typeface="Calibri" panose="020F0502020204030204" pitchFamily="34" charset="0"/>
                        </a:rPr>
                        <a:t>38,6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C00000"/>
                          </a:solidFill>
                          <a:effectLst/>
                          <a:latin typeface="Calibri" panose="020F0502020204030204" pitchFamily="34" charset="0"/>
                        </a:rPr>
                        <a:t>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30,9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26,1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33,1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32570301"/>
                  </a:ext>
                </a:extLst>
              </a:tr>
              <a:tr h="281723">
                <a:tc>
                  <a:txBody>
                    <a:bodyPr/>
                    <a:lstStyle/>
                    <a:p>
                      <a:pPr algn="l" fontAlgn="b"/>
                      <a:r>
                        <a:rPr lang="it-IT" sz="1600" b="0" i="0" u="none" strike="noStrike" dirty="0">
                          <a:solidFill>
                            <a:srgbClr val="000000"/>
                          </a:solidFill>
                          <a:effectLst/>
                          <a:latin typeface="Calibri" panose="020F0502020204030204" pitchFamily="34" charset="0"/>
                        </a:rPr>
                        <a:t>In forte contrazione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20,3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C00000"/>
                          </a:solidFill>
                          <a:effectLst/>
                          <a:latin typeface="Calibri" panose="020F0502020204030204" pitchFamily="34" charset="0"/>
                        </a:rPr>
                        <a:t>23,7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C00000"/>
                          </a:solidFill>
                          <a:effectLst/>
                          <a:latin typeface="Calibri" panose="020F0502020204030204" pitchFamily="34" charset="0"/>
                        </a:rPr>
                        <a:t>24,8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C00000"/>
                          </a:solidFill>
                          <a:effectLst/>
                          <a:latin typeface="Calibri" panose="020F0502020204030204" pitchFamily="34" charset="0"/>
                        </a:rPr>
                        <a:t>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2552523"/>
                  </a:ext>
                </a:extLst>
              </a:tr>
              <a:tr h="190500">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it-IT" sz="1600" b="0" i="0" u="none" strike="noStrike" dirty="0">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66232693"/>
                  </a:ext>
                </a:extLst>
              </a:tr>
            </a:tbl>
          </a:graphicData>
        </a:graphic>
      </p:graphicFrame>
      <p:sp>
        <p:nvSpPr>
          <p:cNvPr id="5" name="CasellaDiTesto 4">
            <a:extLst>
              <a:ext uri="{FF2B5EF4-FFF2-40B4-BE49-F238E27FC236}">
                <a16:creationId xmlns:a16="http://schemas.microsoft.com/office/drawing/2014/main" id="{0478A2A2-0E76-0256-6753-D655BF1BBF91}"/>
              </a:ext>
            </a:extLst>
          </p:cNvPr>
          <p:cNvSpPr txBox="1"/>
          <p:nvPr/>
        </p:nvSpPr>
        <p:spPr>
          <a:xfrm>
            <a:off x="671120" y="973370"/>
            <a:ext cx="4293548" cy="369332"/>
          </a:xfrm>
          <a:prstGeom prst="rect">
            <a:avLst/>
          </a:prstGeom>
          <a:noFill/>
        </p:spPr>
        <p:txBody>
          <a:bodyPr wrap="none" rtlCol="0">
            <a:spAutoFit/>
          </a:bodyPr>
          <a:lstStyle/>
          <a:p>
            <a:r>
              <a:rPr lang="it-IT" b="1" dirty="0"/>
              <a:t>Previsioni per l’anno in corso (2024) (val.%)</a:t>
            </a:r>
          </a:p>
        </p:txBody>
      </p:sp>
      <p:sp>
        <p:nvSpPr>
          <p:cNvPr id="6" name="CasellaDiTesto 5">
            <a:extLst>
              <a:ext uri="{FF2B5EF4-FFF2-40B4-BE49-F238E27FC236}">
                <a16:creationId xmlns:a16="http://schemas.microsoft.com/office/drawing/2014/main" id="{D3FD3AC4-042D-A7A0-72AE-4779BA06AF89}"/>
              </a:ext>
            </a:extLst>
          </p:cNvPr>
          <p:cNvSpPr txBox="1"/>
          <p:nvPr/>
        </p:nvSpPr>
        <p:spPr>
          <a:xfrm>
            <a:off x="763398" y="4542897"/>
            <a:ext cx="10544959" cy="1323439"/>
          </a:xfrm>
          <a:prstGeom prst="rect">
            <a:avLst/>
          </a:prstGeom>
          <a:noFill/>
          <a:ln w="12700">
            <a:solidFill>
              <a:srgbClr val="C00000"/>
            </a:solidFill>
          </a:ln>
        </p:spPr>
        <p:txBody>
          <a:bodyPr wrap="square" rtlCol="0">
            <a:spAutoFit/>
          </a:bodyPr>
          <a:lstStyle/>
          <a:p>
            <a:pPr algn="just"/>
            <a:r>
              <a:rPr lang="it-IT" sz="1600" dirty="0"/>
              <a:t>Le previsioni sull’andamento aziendale nel corso del 2024 non sono buone e prevalgono gli orientamenti pessimisti. Il 50,2% delle imprese prevede una contrazione del fatturato e tra queste il 19,7% si orienta su una «forte contrazione». Solo il 16,9% delle imprese prevedono di crescere. A livello settoriale la situazione più deteriorata riguarda le imprese della Pelletteria. Le maggiori criticità interessano i contoterzisti puri (ma le aziende «ibride» presentano dati solo in parte migliori) e le imprese Toscane.</a:t>
            </a:r>
          </a:p>
        </p:txBody>
      </p:sp>
    </p:spTree>
    <p:extLst>
      <p:ext uri="{BB962C8B-B14F-4D97-AF65-F5344CB8AC3E}">
        <p14:creationId xmlns:p14="http://schemas.microsoft.com/office/powerpoint/2010/main" val="234443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F045F5BD-B266-74BE-A472-2F2EEE7DE801}"/>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39CA6147-CF88-1C1C-42E4-C2604D84B615}"/>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200" b="1" dirty="0">
                <a:solidFill>
                  <a:prstClr val="white"/>
                </a:solidFill>
                <a:latin typeface="Calibri" panose="020F0502020204030204" pitchFamily="34" charset="0"/>
              </a:rPr>
              <a:t>Le richieste delle imprese</a:t>
            </a:r>
          </a:p>
        </p:txBody>
      </p:sp>
      <p:pic>
        <p:nvPicPr>
          <p:cNvPr id="3" name="Picture 2" descr="CNA">
            <a:extLst>
              <a:ext uri="{FF2B5EF4-FFF2-40B4-BE49-F238E27FC236}">
                <a16:creationId xmlns:a16="http://schemas.microsoft.com/office/drawing/2014/main" id="{701AAC59-5A64-F8E8-565C-8FB93715B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440D9A22-9B8D-0C52-CFA6-8A345D89861D}"/>
              </a:ext>
            </a:extLst>
          </p:cNvPr>
          <p:cNvGraphicFramePr>
            <a:graphicFrameLocks/>
          </p:cNvGraphicFramePr>
          <p:nvPr>
            <p:extLst>
              <p:ext uri="{D42A27DB-BD31-4B8C-83A1-F6EECF244321}">
                <p14:modId xmlns:p14="http://schemas.microsoft.com/office/powerpoint/2010/main" val="87771171"/>
              </p:ext>
            </p:extLst>
          </p:nvPr>
        </p:nvGraphicFramePr>
        <p:xfrm>
          <a:off x="319925" y="1480028"/>
          <a:ext cx="7734650" cy="4536270"/>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7D53959C-4D9E-5901-8020-024F36819570}"/>
              </a:ext>
            </a:extLst>
          </p:cNvPr>
          <p:cNvSpPr txBox="1"/>
          <p:nvPr/>
        </p:nvSpPr>
        <p:spPr>
          <a:xfrm>
            <a:off x="274739" y="1018751"/>
            <a:ext cx="11597336" cy="369332"/>
          </a:xfrm>
          <a:prstGeom prst="rect">
            <a:avLst/>
          </a:prstGeom>
          <a:noFill/>
        </p:spPr>
        <p:txBody>
          <a:bodyPr wrap="square">
            <a:spAutoFit/>
          </a:bodyPr>
          <a:lstStyle/>
          <a:p>
            <a:r>
              <a:rPr lang="it-IT" b="1" dirty="0"/>
              <a:t>Ipotesi di intervento a sostegno della filiera della moda italiana che sarebbero maggiormente utili per la Sua impresa (*)</a:t>
            </a:r>
          </a:p>
        </p:txBody>
      </p:sp>
      <p:sp>
        <p:nvSpPr>
          <p:cNvPr id="8" name="CasellaDiTesto 7">
            <a:extLst>
              <a:ext uri="{FF2B5EF4-FFF2-40B4-BE49-F238E27FC236}">
                <a16:creationId xmlns:a16="http://schemas.microsoft.com/office/drawing/2014/main" id="{1CD10C8B-94BA-310C-50D7-534D0AFA5E2E}"/>
              </a:ext>
            </a:extLst>
          </p:cNvPr>
          <p:cNvSpPr txBox="1"/>
          <p:nvPr/>
        </p:nvSpPr>
        <p:spPr>
          <a:xfrm>
            <a:off x="484464" y="6287440"/>
            <a:ext cx="7839067" cy="369332"/>
          </a:xfrm>
          <a:prstGeom prst="rect">
            <a:avLst/>
          </a:prstGeom>
          <a:noFill/>
        </p:spPr>
        <p:txBody>
          <a:bodyPr wrap="square">
            <a:spAutoFit/>
          </a:bodyPr>
          <a:lstStyle/>
          <a:p>
            <a:r>
              <a:rPr lang="it-IT" dirty="0"/>
              <a:t>(*) Il totale è superiore a 100 perché erano possibili 2 risposte</a:t>
            </a:r>
          </a:p>
        </p:txBody>
      </p:sp>
      <p:sp>
        <p:nvSpPr>
          <p:cNvPr id="9" name="CasellaDiTesto 8">
            <a:extLst>
              <a:ext uri="{FF2B5EF4-FFF2-40B4-BE49-F238E27FC236}">
                <a16:creationId xmlns:a16="http://schemas.microsoft.com/office/drawing/2014/main" id="{6B4E3169-21A1-8447-76C2-9D7BD3917BA2}"/>
              </a:ext>
            </a:extLst>
          </p:cNvPr>
          <p:cNvSpPr txBox="1"/>
          <p:nvPr/>
        </p:nvSpPr>
        <p:spPr>
          <a:xfrm>
            <a:off x="8323532" y="1388083"/>
            <a:ext cx="3548543" cy="5355312"/>
          </a:xfrm>
          <a:prstGeom prst="rect">
            <a:avLst/>
          </a:prstGeom>
          <a:noFill/>
          <a:ln w="12700">
            <a:solidFill>
              <a:srgbClr val="C00000"/>
            </a:solidFill>
          </a:ln>
        </p:spPr>
        <p:txBody>
          <a:bodyPr wrap="square" rtlCol="0">
            <a:spAutoFit/>
          </a:bodyPr>
          <a:lstStyle/>
          <a:p>
            <a:r>
              <a:rPr lang="it-IT" dirty="0"/>
              <a:t>I dati raccolti e la forte polarizzazione delle risposte su un possibile sostegno alla domanda (riduzione dell’IVA) evidenziano con chiarezza che le imprese si trovano al cospetto di una contrazione del loro mercato. Da segnalare che il fenomeno accomuna tutte le tipologie di imprese e tutti i settori, sia pure con un’accentuazione per le imprese a marchio proprio (75%).</a:t>
            </a:r>
          </a:p>
          <a:p>
            <a:pPr algn="just"/>
            <a:endParaRPr lang="it-IT" dirty="0"/>
          </a:p>
          <a:p>
            <a:pPr algn="just"/>
            <a:endParaRPr lang="it-IT" dirty="0"/>
          </a:p>
          <a:p>
            <a:pPr algn="just"/>
            <a:endParaRPr lang="it-IT" dirty="0"/>
          </a:p>
          <a:p>
            <a:pPr algn="just"/>
            <a:endParaRPr lang="it-IT" dirty="0"/>
          </a:p>
          <a:p>
            <a:pPr algn="just"/>
            <a:endParaRPr lang="it-IT" dirty="0"/>
          </a:p>
        </p:txBody>
      </p:sp>
    </p:spTree>
    <p:extLst>
      <p:ext uri="{BB962C8B-B14F-4D97-AF65-F5344CB8AC3E}">
        <p14:creationId xmlns:p14="http://schemas.microsoft.com/office/powerpoint/2010/main" val="268612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C7B873D-AA5F-123B-0569-FE7E26200E3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BF2B8645-15C0-F3AE-C0B1-F9F0A0302FB9}"/>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200" b="1" dirty="0">
                <a:solidFill>
                  <a:prstClr val="white"/>
                </a:solidFill>
                <a:latin typeface="Calibri" panose="020F0502020204030204" pitchFamily="34" charset="0"/>
              </a:rPr>
              <a:t>Poche imprese in rete ma… tanta voglia di rete!</a:t>
            </a:r>
          </a:p>
        </p:txBody>
      </p:sp>
      <p:pic>
        <p:nvPicPr>
          <p:cNvPr id="3" name="Picture 2" descr="CNA">
            <a:extLst>
              <a:ext uri="{FF2B5EF4-FFF2-40B4-BE49-F238E27FC236}">
                <a16:creationId xmlns:a16="http://schemas.microsoft.com/office/drawing/2014/main" id="{8CE32CE9-3E2F-596F-582B-50A48D0AF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CB850F90-FE63-FB58-857D-A0F65C9A651E}"/>
              </a:ext>
            </a:extLst>
          </p:cNvPr>
          <p:cNvGraphicFramePr>
            <a:graphicFrameLocks/>
          </p:cNvGraphicFramePr>
          <p:nvPr>
            <p:extLst>
              <p:ext uri="{D42A27DB-BD31-4B8C-83A1-F6EECF244321}">
                <p14:modId xmlns:p14="http://schemas.microsoft.com/office/powerpoint/2010/main" val="2143475145"/>
              </p:ext>
            </p:extLst>
          </p:nvPr>
        </p:nvGraphicFramePr>
        <p:xfrm>
          <a:off x="148905" y="1781994"/>
          <a:ext cx="5618527" cy="4851271"/>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767C0F71-F9C0-F2AE-E014-7523E5D4478D}"/>
              </a:ext>
            </a:extLst>
          </p:cNvPr>
          <p:cNvSpPr txBox="1"/>
          <p:nvPr/>
        </p:nvSpPr>
        <p:spPr>
          <a:xfrm>
            <a:off x="148905" y="974721"/>
            <a:ext cx="5740167" cy="584775"/>
          </a:xfrm>
          <a:prstGeom prst="rect">
            <a:avLst/>
          </a:prstGeom>
          <a:noFill/>
        </p:spPr>
        <p:txBody>
          <a:bodyPr wrap="square">
            <a:spAutoFit/>
          </a:bodyPr>
          <a:lstStyle/>
          <a:p>
            <a:r>
              <a:rPr lang="it-IT" sz="1600" b="1" dirty="0"/>
              <a:t>Imprese che hanno attivato (attualmente o in passato) forme di collaborazione stabili con altre imprese (val.%)</a:t>
            </a:r>
          </a:p>
        </p:txBody>
      </p:sp>
      <p:graphicFrame>
        <p:nvGraphicFramePr>
          <p:cNvPr id="7" name="Grafico 6">
            <a:extLst>
              <a:ext uri="{FF2B5EF4-FFF2-40B4-BE49-F238E27FC236}">
                <a16:creationId xmlns:a16="http://schemas.microsoft.com/office/drawing/2014/main" id="{6A81AFFD-561C-6127-020B-234E6072E92A}"/>
              </a:ext>
            </a:extLst>
          </p:cNvPr>
          <p:cNvGraphicFramePr>
            <a:graphicFrameLocks/>
          </p:cNvGraphicFramePr>
          <p:nvPr>
            <p:extLst>
              <p:ext uri="{D42A27DB-BD31-4B8C-83A1-F6EECF244321}">
                <p14:modId xmlns:p14="http://schemas.microsoft.com/office/powerpoint/2010/main" val="3358403518"/>
              </p:ext>
            </p:extLst>
          </p:nvPr>
        </p:nvGraphicFramePr>
        <p:xfrm>
          <a:off x="6666452" y="1649743"/>
          <a:ext cx="4572000" cy="4983521"/>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a:extLst>
              <a:ext uri="{FF2B5EF4-FFF2-40B4-BE49-F238E27FC236}">
                <a16:creationId xmlns:a16="http://schemas.microsoft.com/office/drawing/2014/main" id="{05673011-5E9F-37B0-161D-E8D12F254E62}"/>
              </a:ext>
            </a:extLst>
          </p:cNvPr>
          <p:cNvSpPr txBox="1"/>
          <p:nvPr/>
        </p:nvSpPr>
        <p:spPr>
          <a:xfrm>
            <a:off x="6598514" y="974720"/>
            <a:ext cx="4707876" cy="646331"/>
          </a:xfrm>
          <a:prstGeom prst="rect">
            <a:avLst/>
          </a:prstGeom>
          <a:noFill/>
        </p:spPr>
        <p:txBody>
          <a:bodyPr wrap="square" rtlCol="0">
            <a:spAutoFit/>
          </a:bodyPr>
          <a:lstStyle/>
          <a:p>
            <a:r>
              <a:rPr lang="it-IT" b="1" dirty="0"/>
              <a:t>Imprese interessate a far parte di reti orizzontali e verticali</a:t>
            </a:r>
          </a:p>
        </p:txBody>
      </p:sp>
    </p:spTree>
    <p:extLst>
      <p:ext uri="{BB962C8B-B14F-4D97-AF65-F5344CB8AC3E}">
        <p14:creationId xmlns:p14="http://schemas.microsoft.com/office/powerpoint/2010/main" val="87880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3D875144-D1BC-CB52-28B8-F12EE544FE0C}"/>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EC81C1F-8EEB-1135-AB0E-05F825B90406}"/>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prstClr val="white"/>
                </a:solidFill>
                <a:latin typeface="Calibri" panose="020F0502020204030204" pitchFamily="34" charset="0"/>
              </a:rPr>
              <a:t>L’ INDAGINE FEDERMODA</a:t>
            </a:r>
          </a:p>
        </p:txBody>
      </p:sp>
      <p:pic>
        <p:nvPicPr>
          <p:cNvPr id="3" name="Picture 2" descr="CNA">
            <a:extLst>
              <a:ext uri="{FF2B5EF4-FFF2-40B4-BE49-F238E27FC236}">
                <a16:creationId xmlns:a16="http://schemas.microsoft.com/office/drawing/2014/main" id="{D551C92A-8E30-95A1-9C5A-94C5D7DB0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C5CE775-5D9D-6459-B1ED-F5A2EB8A590C}"/>
              </a:ext>
            </a:extLst>
          </p:cNvPr>
          <p:cNvSpPr txBox="1"/>
          <p:nvPr/>
        </p:nvSpPr>
        <p:spPr>
          <a:xfrm>
            <a:off x="83890" y="932061"/>
            <a:ext cx="12024220" cy="5355312"/>
          </a:xfrm>
          <a:prstGeom prst="rect">
            <a:avLst/>
          </a:prstGeom>
          <a:noFill/>
          <a:ln w="12700">
            <a:solidFill>
              <a:srgbClr val="C00000"/>
            </a:solidFill>
          </a:ln>
        </p:spPr>
        <p:txBody>
          <a:bodyPr wrap="square" rtlCol="0">
            <a:spAutoFit/>
          </a:bodyPr>
          <a:lstStyle/>
          <a:p>
            <a:pPr marL="285750" indent="-285750" algn="just">
              <a:buFont typeface="Arial" panose="020B0604020202020204" pitchFamily="34" charset="0"/>
              <a:buChar char="•"/>
            </a:pPr>
            <a:r>
              <a:rPr lang="it-IT" b="1" u="sng" dirty="0"/>
              <a:t>La progettazione: </a:t>
            </a:r>
            <a:r>
              <a:rPr lang="it-IT" dirty="0"/>
              <a:t>il 25 gennaio si è tenuto presso CNA un incontro con gli associati di Federmoda nel corso del quale sono state esaminate le principali criticità dei 3 macro-settori coinvolti. L’attività di scouting è proseguita con alcuni colloqui con imprenditori e con l’analisi stampa relativa al momento congiunturale che attraversano le micro e piccole imprese delle filiere del tessile, abbigliamento e pelletteria. E’ stata elaborata una prima bozza di questionario d’indagine che è stata preventivamente testata presso alcuni imprenditori;</a:t>
            </a:r>
          </a:p>
          <a:p>
            <a:pPr marL="285750" indent="-285750" algn="just">
              <a:buFont typeface="Arial" panose="020B0604020202020204" pitchFamily="34" charset="0"/>
              <a:buChar char="•"/>
            </a:pPr>
            <a:endParaRPr lang="it-IT" u="sng" dirty="0"/>
          </a:p>
          <a:p>
            <a:pPr marL="285750" indent="-285750" algn="just">
              <a:buFont typeface="Arial" panose="020B0604020202020204" pitchFamily="34" charset="0"/>
              <a:buChar char="•"/>
            </a:pPr>
            <a:r>
              <a:rPr lang="it-IT" b="1" u="sng" dirty="0"/>
              <a:t>La rilevazione</a:t>
            </a:r>
            <a:r>
              <a:rPr lang="it-IT" dirty="0"/>
              <a:t>: il primo invio dei questionari predisposti per la rilevazione è avvenuto il 28 febbraio 2024. L’indagine è stata chiusa il 20 marzo 2024.</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a:t>La partecipazione</a:t>
            </a:r>
            <a:r>
              <a:rPr lang="it-IT" dirty="0"/>
              <a:t>: hanno partecipato all’indagine 568 imprese appartenenti ai tre settori in esame (Industrie tessili, Confezioni di articoli di abbigliamento, Confezioni di articoli in pelle e simili)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a:t>Le caratteristiche strutturali delle imprese intervistate</a:t>
            </a:r>
            <a:r>
              <a:rPr lang="it-IT" dirty="0"/>
              <a:t>: il 79,8% delle imprese ha carattere artigiano, il 51,3% sono contoterziste (ma si arriva al 76,7% considerando quelle che operano sia </a:t>
            </a:r>
            <a:r>
              <a:rPr lang="it-IT" dirty="0" err="1"/>
              <a:t>contoterzi</a:t>
            </a:r>
            <a:r>
              <a:rPr lang="it-IT" dirty="0"/>
              <a:t> che con un marchio proprio). Più di un terzo delle interviste (34,4%) proviene dalla Toscana, in particolare dalle province di Pisa e Firenze. Il 69,2% delle imprese ha meno di 10 addetti. Il 58,7% delle imprese è guidata da titolari (o rappresentanti legali) con più di 50 anni d’età. La componente imprenditoriale femminile è maggioritaria (55,5%).</a:t>
            </a:r>
          </a:p>
          <a:p>
            <a:r>
              <a:rPr lang="it-IT" dirty="0"/>
              <a:t> </a:t>
            </a:r>
          </a:p>
        </p:txBody>
      </p:sp>
    </p:spTree>
    <p:extLst>
      <p:ext uri="{BB962C8B-B14F-4D97-AF65-F5344CB8AC3E}">
        <p14:creationId xmlns:p14="http://schemas.microsoft.com/office/powerpoint/2010/main" val="828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501F5AF4-155F-1EC8-6C5E-2C97E35F780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5068F275-92C3-6651-B470-E7688C77CCAE}"/>
              </a:ext>
            </a:extLst>
          </p:cNvPr>
          <p:cNvSpPr/>
          <p:nvPr/>
        </p:nvSpPr>
        <p:spPr>
          <a:xfrm>
            <a:off x="0" y="0"/>
            <a:ext cx="12192000" cy="98990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La vulnerabilità dei contoterzisti</a:t>
            </a:r>
            <a:endParaRPr kumimoji="0" lang="it-IT"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pic>
        <p:nvPicPr>
          <p:cNvPr id="3" name="Picture 2" descr="CNA">
            <a:extLst>
              <a:ext uri="{FF2B5EF4-FFF2-40B4-BE49-F238E27FC236}">
                <a16:creationId xmlns:a16="http://schemas.microsoft.com/office/drawing/2014/main" id="{118B8744-0A10-1E14-E76C-183C136E2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9997" y="236566"/>
            <a:ext cx="1267245" cy="57721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08AF83BA-30FE-8FF8-B1D7-424199ED8E4C}"/>
              </a:ext>
            </a:extLst>
          </p:cNvPr>
          <p:cNvSpPr txBox="1"/>
          <p:nvPr/>
        </p:nvSpPr>
        <p:spPr>
          <a:xfrm>
            <a:off x="394284" y="1132287"/>
            <a:ext cx="11610362" cy="5355312"/>
          </a:xfrm>
          <a:prstGeom prst="rect">
            <a:avLst/>
          </a:prstGeom>
          <a:noFill/>
          <a:ln w="12700">
            <a:solidFill>
              <a:srgbClr val="C00000"/>
            </a:solidFill>
          </a:ln>
        </p:spPr>
        <p:txBody>
          <a:bodyPr wrap="square" rtlCol="0">
            <a:spAutoFit/>
          </a:bodyPr>
          <a:lstStyle/>
          <a:p>
            <a:r>
              <a:rPr lang="it-IT" dirty="0"/>
              <a:t>Le imprese intervistate che operano </a:t>
            </a:r>
            <a:r>
              <a:rPr lang="it-IT" dirty="0" err="1"/>
              <a:t>contoterzi</a:t>
            </a:r>
            <a:r>
              <a:rPr lang="it-IT" dirty="0"/>
              <a:t> presentano diversi elementi di vulnerabilità:</a:t>
            </a:r>
          </a:p>
          <a:p>
            <a:endParaRPr lang="it-IT" dirty="0"/>
          </a:p>
          <a:p>
            <a:pPr marL="285750" indent="-285750" algn="just">
              <a:buFont typeface="Arial" panose="020B0604020202020204" pitchFamily="34" charset="0"/>
              <a:buChar char="•"/>
            </a:pPr>
            <a:r>
              <a:rPr lang="it-IT" dirty="0">
                <a:solidFill>
                  <a:srgbClr val="C00000"/>
                </a:solidFill>
              </a:rPr>
              <a:t>La gran parte delle imprese opera attualmente su commesse che provengono da un numero molto limitato di clienti. Il 40,8% ha meno di 6 clienti (considerando la sola pelletteria il dato si attesta al 50,0%). Inoltre, il 28,4% delle imprese ha visto ridursi il numero dei loro clienti negli ultimi 2 anni.</a:t>
            </a:r>
          </a:p>
          <a:p>
            <a:pPr marL="285750" indent="-285750" algn="just">
              <a:buFont typeface="Arial" panose="020B0604020202020204" pitchFamily="34" charset="0"/>
              <a:buChar char="•"/>
            </a:pPr>
            <a:endParaRPr lang="it-IT" dirty="0">
              <a:solidFill>
                <a:srgbClr val="C00000"/>
              </a:solidFill>
            </a:endParaRPr>
          </a:p>
          <a:p>
            <a:pPr marL="285750" indent="-285750" algn="just">
              <a:buFont typeface="Arial" panose="020B0604020202020204" pitchFamily="34" charset="0"/>
              <a:buChar char="•"/>
            </a:pPr>
            <a:r>
              <a:rPr lang="it-IT" dirty="0"/>
              <a:t>Le imprese </a:t>
            </a:r>
            <a:r>
              <a:rPr lang="it-IT" dirty="0" err="1"/>
              <a:t>conterziste</a:t>
            </a:r>
            <a:r>
              <a:rPr lang="it-IT" dirty="0"/>
              <a:t> di 2° livello (ossia quelle che non hanno relazioni dirette con il cliente finale) sono il 5,8% del totale. Però la percentuale cresce fino al 61,7% considerando le imprese che operano in entrambe le condizioni (1° o 2° livello a seconda del cliente).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solidFill>
                  <a:srgbClr val="C00000"/>
                </a:solidFill>
              </a:rPr>
              <a:t>La maggior parte delle imprese (il 54,7%) hanno rapporti con i clienti che non sono mai regolati da contratti formali. Solo il 17,1% dichiara di lavorare «sempre» con un contratto.</a:t>
            </a:r>
          </a:p>
          <a:p>
            <a:pPr marL="285750" indent="-285750" algn="just">
              <a:buFont typeface="Arial" panose="020B0604020202020204" pitchFamily="34" charset="0"/>
              <a:buChar char="•"/>
            </a:pPr>
            <a:endParaRPr lang="it-IT" dirty="0">
              <a:solidFill>
                <a:srgbClr val="C00000"/>
              </a:solidFill>
            </a:endParaRPr>
          </a:p>
          <a:p>
            <a:pPr marL="285750" indent="-285750" algn="just">
              <a:buFont typeface="Arial" panose="020B0604020202020204" pitchFamily="34" charset="0"/>
              <a:buChar char="•"/>
            </a:pPr>
            <a:r>
              <a:rPr lang="it-IT" dirty="0"/>
              <a:t>Una quota non secondaria di imprese (il 21,0%) dichiara che i rapporti con il loro principale cliente sono peggiorati negli ultimi anni.</a:t>
            </a:r>
          </a:p>
          <a:p>
            <a:pPr marL="285750" indent="-285750" algn="just">
              <a:buFont typeface="Arial" panose="020B0604020202020204" pitchFamily="34" charset="0"/>
              <a:buChar char="•"/>
            </a:pPr>
            <a:endParaRPr lang="it-IT" dirty="0">
              <a:solidFill>
                <a:srgbClr val="C00000"/>
              </a:solidFill>
            </a:endParaRPr>
          </a:p>
          <a:p>
            <a:pPr marL="285750" indent="-285750" algn="just">
              <a:buFont typeface="Arial" panose="020B0604020202020204" pitchFamily="34" charset="0"/>
              <a:buChar char="•"/>
            </a:pPr>
            <a:r>
              <a:rPr lang="it-IT" dirty="0">
                <a:solidFill>
                  <a:srgbClr val="C00000"/>
                </a:solidFill>
              </a:rPr>
              <a:t>Solo il 22,1% delle imprese sostiene di avere una buona capacità negoziale con i committenti, spuntando prezzi in grado di garantire la sostenibilità economica dell’attività produttiva.</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405723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86FFCF6-D21D-EC4D-DF0D-8D4A02BDC1FD}"/>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567E5F2C-051B-5E15-8D19-069F80DEDEAF}"/>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Contoterzisti: misure di vulnerabilità</a:t>
            </a:r>
            <a:endParaRPr kumimoji="0" lang="it-IT"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pic>
        <p:nvPicPr>
          <p:cNvPr id="3" name="Picture 2" descr="CNA">
            <a:extLst>
              <a:ext uri="{FF2B5EF4-FFF2-40B4-BE49-F238E27FC236}">
                <a16:creationId xmlns:a16="http://schemas.microsoft.com/office/drawing/2014/main" id="{91764F37-0615-9D2A-4952-54ED00F4B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6E2A9E85-6317-36A6-2B98-B344950727F5}"/>
              </a:ext>
            </a:extLst>
          </p:cNvPr>
          <p:cNvGraphicFramePr>
            <a:graphicFrameLocks/>
          </p:cNvGraphicFramePr>
          <p:nvPr>
            <p:extLst>
              <p:ext uri="{D42A27DB-BD31-4B8C-83A1-F6EECF244321}">
                <p14:modId xmlns:p14="http://schemas.microsoft.com/office/powerpoint/2010/main" val="3923650389"/>
              </p:ext>
            </p:extLst>
          </p:nvPr>
        </p:nvGraphicFramePr>
        <p:xfrm>
          <a:off x="184558" y="4444386"/>
          <a:ext cx="6224631" cy="22835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1650772E-0151-6F55-07B6-3E757DAB8DBF}"/>
              </a:ext>
            </a:extLst>
          </p:cNvPr>
          <p:cNvSpPr txBox="1"/>
          <p:nvPr/>
        </p:nvSpPr>
        <p:spPr>
          <a:xfrm>
            <a:off x="114650" y="881652"/>
            <a:ext cx="5143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Numero di clienti delle aziende contoterziste (val.%)</a:t>
            </a:r>
          </a:p>
        </p:txBody>
      </p:sp>
      <p:graphicFrame>
        <p:nvGraphicFramePr>
          <p:cNvPr id="7" name="Grafico 6">
            <a:extLst>
              <a:ext uri="{FF2B5EF4-FFF2-40B4-BE49-F238E27FC236}">
                <a16:creationId xmlns:a16="http://schemas.microsoft.com/office/drawing/2014/main" id="{CFD02055-36EF-77E1-1C92-2A240F65B915}"/>
              </a:ext>
            </a:extLst>
          </p:cNvPr>
          <p:cNvGraphicFramePr>
            <a:graphicFrameLocks/>
          </p:cNvGraphicFramePr>
          <p:nvPr>
            <p:extLst>
              <p:ext uri="{D42A27DB-BD31-4B8C-83A1-F6EECF244321}">
                <p14:modId xmlns:p14="http://schemas.microsoft.com/office/powerpoint/2010/main" val="1410891717"/>
              </p:ext>
            </p:extLst>
          </p:nvPr>
        </p:nvGraphicFramePr>
        <p:xfrm>
          <a:off x="184558" y="1254540"/>
          <a:ext cx="11687517" cy="2467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co 7">
            <a:extLst>
              <a:ext uri="{FF2B5EF4-FFF2-40B4-BE49-F238E27FC236}">
                <a16:creationId xmlns:a16="http://schemas.microsoft.com/office/drawing/2014/main" id="{D6FC6935-E3E6-A395-20F4-2DA02006CB0A}"/>
              </a:ext>
            </a:extLst>
          </p:cNvPr>
          <p:cNvGraphicFramePr>
            <a:graphicFrameLocks/>
          </p:cNvGraphicFramePr>
          <p:nvPr>
            <p:extLst>
              <p:ext uri="{D42A27DB-BD31-4B8C-83A1-F6EECF244321}">
                <p14:modId xmlns:p14="http://schemas.microsoft.com/office/powerpoint/2010/main" val="2938520208"/>
              </p:ext>
            </p:extLst>
          </p:nvPr>
        </p:nvGraphicFramePr>
        <p:xfrm>
          <a:off x="7164198" y="4444386"/>
          <a:ext cx="4781725" cy="2283585"/>
        </p:xfrm>
        <a:graphic>
          <a:graphicData uri="http://schemas.openxmlformats.org/drawingml/2006/chart">
            <c:chart xmlns:c="http://schemas.openxmlformats.org/drawingml/2006/chart" xmlns:r="http://schemas.openxmlformats.org/officeDocument/2006/relationships" r:id="rId5"/>
          </a:graphicData>
        </a:graphic>
      </p:graphicFrame>
      <p:sp>
        <p:nvSpPr>
          <p:cNvPr id="9" name="CasellaDiTesto 8">
            <a:extLst>
              <a:ext uri="{FF2B5EF4-FFF2-40B4-BE49-F238E27FC236}">
                <a16:creationId xmlns:a16="http://schemas.microsoft.com/office/drawing/2014/main" id="{8AC28004-6129-EB64-4E4A-E00A89FB62A8}"/>
              </a:ext>
            </a:extLst>
          </p:cNvPr>
          <p:cNvSpPr txBox="1"/>
          <p:nvPr/>
        </p:nvSpPr>
        <p:spPr>
          <a:xfrm>
            <a:off x="7164198" y="3957459"/>
            <a:ext cx="4635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Tipo di rapporto di fornitura conto terzi (val.%)</a:t>
            </a:r>
          </a:p>
        </p:txBody>
      </p:sp>
      <p:sp>
        <p:nvSpPr>
          <p:cNvPr id="10" name="CasellaDiTesto 9">
            <a:extLst>
              <a:ext uri="{FF2B5EF4-FFF2-40B4-BE49-F238E27FC236}">
                <a16:creationId xmlns:a16="http://schemas.microsoft.com/office/drawing/2014/main" id="{F50910E1-B0F3-B66E-98CD-151EDF59A8DC}"/>
              </a:ext>
            </a:extLst>
          </p:cNvPr>
          <p:cNvSpPr txBox="1"/>
          <p:nvPr/>
        </p:nvSpPr>
        <p:spPr>
          <a:xfrm>
            <a:off x="114650" y="3839864"/>
            <a:ext cx="6778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effectLst/>
                <a:uLnTx/>
                <a:uFillTx/>
                <a:latin typeface="Calibri" panose="020F0502020204030204"/>
                <a:ea typeface="+mn-ea"/>
                <a:cs typeface="+mn-cs"/>
              </a:rPr>
              <a:t>Imprese che hanno un rapporto con i clienti regolato da contratto (val.%)</a:t>
            </a:r>
          </a:p>
        </p:txBody>
      </p:sp>
    </p:spTree>
    <p:extLst>
      <p:ext uri="{BB962C8B-B14F-4D97-AF65-F5344CB8AC3E}">
        <p14:creationId xmlns:p14="http://schemas.microsoft.com/office/powerpoint/2010/main" val="235684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50EF9C1A-8F42-027E-C7CA-C07D87174A81}"/>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74FAC5DA-1897-980A-633B-22974827A07D}"/>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Totale imprese: l’andamento economico</a:t>
            </a:r>
            <a:endParaRPr kumimoji="0" lang="it-IT"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pic>
        <p:nvPicPr>
          <p:cNvPr id="3" name="Picture 2" descr="CNA">
            <a:extLst>
              <a:ext uri="{FF2B5EF4-FFF2-40B4-BE49-F238E27FC236}">
                <a16:creationId xmlns:a16="http://schemas.microsoft.com/office/drawing/2014/main" id="{CAECA5F7-29A9-5484-75E5-78625753C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B2F01A06-9FE2-8982-DAD0-31D53E3B3F21}"/>
              </a:ext>
            </a:extLst>
          </p:cNvPr>
          <p:cNvGraphicFramePr>
            <a:graphicFrameLocks/>
          </p:cNvGraphicFramePr>
          <p:nvPr>
            <p:extLst>
              <p:ext uri="{D42A27DB-BD31-4B8C-83A1-F6EECF244321}">
                <p14:modId xmlns:p14="http://schemas.microsoft.com/office/powerpoint/2010/main" val="258482683"/>
              </p:ext>
            </p:extLst>
          </p:nvPr>
        </p:nvGraphicFramePr>
        <p:xfrm>
          <a:off x="411062" y="1535355"/>
          <a:ext cx="8045041" cy="4902191"/>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a:extLst>
              <a:ext uri="{FF2B5EF4-FFF2-40B4-BE49-F238E27FC236}">
                <a16:creationId xmlns:a16="http://schemas.microsoft.com/office/drawing/2014/main" id="{A01BF616-4670-67A3-19A4-1A0EAA72BC85}"/>
              </a:ext>
            </a:extLst>
          </p:cNvPr>
          <p:cNvSpPr txBox="1"/>
          <p:nvPr/>
        </p:nvSpPr>
        <p:spPr>
          <a:xfrm>
            <a:off x="411062" y="989901"/>
            <a:ext cx="6588470" cy="369332"/>
          </a:xfrm>
          <a:prstGeom prst="rect">
            <a:avLst/>
          </a:prstGeom>
          <a:noFill/>
        </p:spPr>
        <p:txBody>
          <a:bodyPr wrap="none" rtlCol="0">
            <a:spAutoFit/>
          </a:bodyPr>
          <a:lstStyle/>
          <a:p>
            <a:r>
              <a:rPr lang="it-IT" b="1" dirty="0"/>
              <a:t>Andamento del fatturato nel 2023 rispetto al 2022 e al 2019 (val.%)</a:t>
            </a:r>
          </a:p>
        </p:txBody>
      </p:sp>
      <p:sp>
        <p:nvSpPr>
          <p:cNvPr id="6" name="CasellaDiTesto 5">
            <a:extLst>
              <a:ext uri="{FF2B5EF4-FFF2-40B4-BE49-F238E27FC236}">
                <a16:creationId xmlns:a16="http://schemas.microsoft.com/office/drawing/2014/main" id="{9DD1D750-131F-109E-7985-854868262765}"/>
              </a:ext>
            </a:extLst>
          </p:cNvPr>
          <p:cNvSpPr txBox="1"/>
          <p:nvPr/>
        </p:nvSpPr>
        <p:spPr>
          <a:xfrm>
            <a:off x="8625025" y="1359233"/>
            <a:ext cx="3155913" cy="5078313"/>
          </a:xfrm>
          <a:prstGeom prst="rect">
            <a:avLst/>
          </a:prstGeom>
          <a:noFill/>
          <a:ln w="12700">
            <a:solidFill>
              <a:srgbClr val="C00000"/>
            </a:solidFill>
          </a:ln>
        </p:spPr>
        <p:txBody>
          <a:bodyPr wrap="square" rtlCol="0">
            <a:spAutoFit/>
          </a:bodyPr>
          <a:lstStyle/>
          <a:p>
            <a:pPr algn="just"/>
            <a:r>
              <a:rPr lang="it-IT" dirty="0"/>
              <a:t>Nel confronto con il 2022 e con il 2019 si rileva che il 16,7% e il 18,6% delle imprese hanno subito un consistente ridimensionamento del fatturato (superiore al 20%). </a:t>
            </a:r>
          </a:p>
          <a:p>
            <a:pPr algn="just"/>
            <a:endParaRPr lang="it-IT" dirty="0"/>
          </a:p>
          <a:p>
            <a:pPr algn="just"/>
            <a:r>
              <a:rPr lang="it-IT" dirty="0"/>
              <a:t>Nel confronto in particolare con il 2022, le imprese che hanno subito un ridimensionamento del fatturato sono il 39,3% del totale. Quelle che hanno registrato un incremento sono il 39,1%.</a:t>
            </a:r>
          </a:p>
          <a:p>
            <a:pPr algn="just"/>
            <a:endParaRPr lang="it-IT" dirty="0"/>
          </a:p>
          <a:p>
            <a:pPr algn="just"/>
            <a:endParaRPr lang="it-IT" dirty="0"/>
          </a:p>
          <a:p>
            <a:pPr algn="just"/>
            <a:endParaRPr lang="it-IT" dirty="0"/>
          </a:p>
          <a:p>
            <a:pPr algn="just"/>
            <a:endParaRPr lang="it-IT" dirty="0"/>
          </a:p>
        </p:txBody>
      </p:sp>
    </p:spTree>
    <p:extLst>
      <p:ext uri="{BB962C8B-B14F-4D97-AF65-F5344CB8AC3E}">
        <p14:creationId xmlns:p14="http://schemas.microsoft.com/office/powerpoint/2010/main" val="237691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3FE3657E-CCEC-3280-2108-F1154F5471E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6E7E9475-F86E-201A-B8C0-084DB389B32C}"/>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200" b="1" dirty="0">
                <a:solidFill>
                  <a:prstClr val="white"/>
                </a:solidFill>
                <a:latin typeface="Calibri" panose="020F0502020204030204" pitchFamily="34" charset="0"/>
              </a:rPr>
              <a:t>Criticità settoriali e territoriali</a:t>
            </a:r>
          </a:p>
        </p:txBody>
      </p:sp>
      <p:pic>
        <p:nvPicPr>
          <p:cNvPr id="3" name="Picture 2" descr="CNA">
            <a:extLst>
              <a:ext uri="{FF2B5EF4-FFF2-40B4-BE49-F238E27FC236}">
                <a16:creationId xmlns:a16="http://schemas.microsoft.com/office/drawing/2014/main" id="{D0D89EAE-9E9B-54D7-275E-EAC378FBF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0153F55-37F3-BF05-4658-B1418AC3011C}"/>
              </a:ext>
            </a:extLst>
          </p:cNvPr>
          <p:cNvSpPr txBox="1"/>
          <p:nvPr/>
        </p:nvSpPr>
        <p:spPr>
          <a:xfrm>
            <a:off x="218114" y="1691804"/>
            <a:ext cx="11653961" cy="4524315"/>
          </a:xfrm>
          <a:prstGeom prst="rect">
            <a:avLst/>
          </a:prstGeom>
          <a:noFill/>
          <a:ln w="12700">
            <a:solidFill>
              <a:srgbClr val="C00000"/>
            </a:solidFill>
          </a:ln>
        </p:spPr>
        <p:txBody>
          <a:bodyPr wrap="square" rtlCol="0">
            <a:spAutoFit/>
          </a:bodyPr>
          <a:lstStyle/>
          <a:p>
            <a:pPr algn="just"/>
            <a:r>
              <a:rPr lang="it-IT" sz="2400" dirty="0"/>
              <a:t>Tra i tre settori considerati (Ateco 13,14,15), gli imprenditori inquadrati nel codice 15 </a:t>
            </a:r>
            <a:r>
              <a:rPr lang="it-IT" sz="2400" dirty="0">
                <a:solidFill>
                  <a:srgbClr val="C00000"/>
                </a:solidFill>
              </a:rPr>
              <a:t>«Confezioni di articoli in pelle e simili» </a:t>
            </a:r>
            <a:r>
              <a:rPr lang="it-IT" sz="2400" dirty="0"/>
              <a:t>sono quelli che dichiarano gli andamenti di fatturato peggiori. Le imprese che nel 2023 hanno registrato una forte contrazione sono il 20,1% del totale, mentre una parziale contrazione ha coinvolto il 24,8% delle imprese (la media dei 3 settori è rispettivamente 16,7% e 22,6%).</a:t>
            </a:r>
          </a:p>
          <a:p>
            <a:pPr algn="just"/>
            <a:endParaRPr lang="it-IT" sz="2400" dirty="0"/>
          </a:p>
          <a:p>
            <a:pPr algn="just"/>
            <a:r>
              <a:rPr lang="it-IT" sz="2400" dirty="0"/>
              <a:t>Guardando alla dimensione territoriale, la partecipazione all’indagine e la conseguente numerosità campionaria consente di estrapolare il dato della </a:t>
            </a:r>
            <a:r>
              <a:rPr lang="it-IT" sz="2400" dirty="0">
                <a:solidFill>
                  <a:srgbClr val="C00000"/>
                </a:solidFill>
              </a:rPr>
              <a:t>Toscana</a:t>
            </a:r>
            <a:r>
              <a:rPr lang="it-IT" sz="2400" dirty="0"/>
              <a:t>. In questa regione i dati di andamento del fatturato nei tre settori considerati si presentano peggiori della media nazionale. Le imprese che nel 2023 hanno registrato una «forte contrazione» di fatturato sono il 24,1% del totale, mentre una «parziale contrazione» ha coinvolto il 28,3% delle imprese. </a:t>
            </a:r>
          </a:p>
        </p:txBody>
      </p:sp>
    </p:spTree>
    <p:extLst>
      <p:ext uri="{BB962C8B-B14F-4D97-AF65-F5344CB8AC3E}">
        <p14:creationId xmlns:p14="http://schemas.microsoft.com/office/powerpoint/2010/main" val="98863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D7683BB8-6935-CB65-E9DA-BA67919E5399}"/>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D99BDD1-F54B-1BCD-23FD-2F268234BDE1}"/>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Poco export, ma decisivo</a:t>
            </a:r>
          </a:p>
        </p:txBody>
      </p:sp>
      <p:pic>
        <p:nvPicPr>
          <p:cNvPr id="3" name="Picture 2" descr="CNA">
            <a:extLst>
              <a:ext uri="{FF2B5EF4-FFF2-40B4-BE49-F238E27FC236}">
                <a16:creationId xmlns:a16="http://schemas.microsoft.com/office/drawing/2014/main" id="{16AFD603-2CB3-0BC9-C57A-ADA94E93D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rafico 1">
            <a:extLst>
              <a:ext uri="{FF2B5EF4-FFF2-40B4-BE49-F238E27FC236}">
                <a16:creationId xmlns:a16="http://schemas.microsoft.com/office/drawing/2014/main" id="{8B3E8B23-38CC-BE9F-2AFE-2A7F024E0490}"/>
              </a:ext>
            </a:extLst>
          </p:cNvPr>
          <p:cNvGraphicFramePr>
            <a:graphicFrameLocks/>
          </p:cNvGraphicFramePr>
          <p:nvPr>
            <p:extLst>
              <p:ext uri="{D42A27DB-BD31-4B8C-83A1-F6EECF244321}">
                <p14:modId xmlns:p14="http://schemas.microsoft.com/office/powerpoint/2010/main" val="3387944179"/>
              </p:ext>
            </p:extLst>
          </p:nvPr>
        </p:nvGraphicFramePr>
        <p:xfrm>
          <a:off x="327171" y="1266521"/>
          <a:ext cx="6308521" cy="5520173"/>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a:extLst>
              <a:ext uri="{FF2B5EF4-FFF2-40B4-BE49-F238E27FC236}">
                <a16:creationId xmlns:a16="http://schemas.microsoft.com/office/drawing/2014/main" id="{80D6B1CC-B88F-7B4D-4682-C9330D743C1C}"/>
              </a:ext>
            </a:extLst>
          </p:cNvPr>
          <p:cNvSpPr txBox="1"/>
          <p:nvPr/>
        </p:nvSpPr>
        <p:spPr>
          <a:xfrm>
            <a:off x="327171" y="855484"/>
            <a:ext cx="7888634" cy="369332"/>
          </a:xfrm>
          <a:prstGeom prst="rect">
            <a:avLst/>
          </a:prstGeom>
          <a:noFill/>
        </p:spPr>
        <p:txBody>
          <a:bodyPr wrap="none" rtlCol="0">
            <a:spAutoFit/>
          </a:bodyPr>
          <a:lstStyle/>
          <a:p>
            <a:r>
              <a:rPr lang="it-IT" b="1" dirty="0"/>
              <a:t>Distribuzione delle imprese in base alla quota di fatturato estero nel 2023 (val.%)</a:t>
            </a:r>
          </a:p>
        </p:txBody>
      </p:sp>
      <p:sp>
        <p:nvSpPr>
          <p:cNvPr id="6" name="CasellaDiTesto 5">
            <a:extLst>
              <a:ext uri="{FF2B5EF4-FFF2-40B4-BE49-F238E27FC236}">
                <a16:creationId xmlns:a16="http://schemas.microsoft.com/office/drawing/2014/main" id="{C7DBECA3-BE23-95CB-61C8-E8CC39EA1E12}"/>
              </a:ext>
            </a:extLst>
          </p:cNvPr>
          <p:cNvSpPr txBox="1"/>
          <p:nvPr/>
        </p:nvSpPr>
        <p:spPr>
          <a:xfrm>
            <a:off x="6753137" y="1224816"/>
            <a:ext cx="5293453" cy="5632311"/>
          </a:xfrm>
          <a:prstGeom prst="rect">
            <a:avLst/>
          </a:prstGeom>
          <a:noFill/>
          <a:ln w="12700">
            <a:solidFill>
              <a:srgbClr val="C00000"/>
            </a:solidFill>
          </a:ln>
        </p:spPr>
        <p:txBody>
          <a:bodyPr wrap="square" rtlCol="0">
            <a:spAutoFit/>
          </a:bodyPr>
          <a:lstStyle/>
          <a:p>
            <a:pPr algn="just"/>
            <a:r>
              <a:rPr lang="it-IT" dirty="0"/>
              <a:t>Le imprese intervistate, pur rappresentando una componente indispensabile nelle filiere della moda e del made in </a:t>
            </a:r>
            <a:r>
              <a:rPr lang="it-IT" dirty="0" err="1"/>
              <a:t>Italy</a:t>
            </a:r>
            <a:r>
              <a:rPr lang="it-IT" dirty="0"/>
              <a:t>, sono presenti sui mercati esteri prevalentemente in forma indiretta. La quota di imprese a fatturato estero nullo raggiunge il 75,6% tra i «</a:t>
            </a:r>
            <a:r>
              <a:rPr lang="it-IT" dirty="0" err="1"/>
              <a:t>conterzisti</a:t>
            </a:r>
            <a:r>
              <a:rPr lang="it-IT" dirty="0"/>
              <a:t> puri», ma risulta elevata anche tra le imprese a marchio proprio (46,8%). Si rileva poi un ulteriore 27,0% che realizza all’estero una quota di fatturato inferiore al 20%. Le imprese a marchio proprio che superano la soglia del 20% sono nel complesso il 26,1%. Il comportamento delle imprese «ibride» non varia significativamente. Interessante notare che una robusta presenza diretta sui mercati esteri (più del 40% del fatturato) si correla ad andamenti di fatturato 2023 decisamente migliori della media: il 13,7% in forte incremento, il 39,2% in parziale incremento, il 9,8% e il 13,7% rispettivamente, in forte o parziale ridimensionamento.</a:t>
            </a:r>
          </a:p>
        </p:txBody>
      </p:sp>
    </p:spTree>
    <p:extLst>
      <p:ext uri="{BB962C8B-B14F-4D97-AF65-F5344CB8AC3E}">
        <p14:creationId xmlns:p14="http://schemas.microsoft.com/office/powerpoint/2010/main" val="90631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4F19C429-9460-9693-49F1-A5D09AC6A71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DD6FD28-BE53-BD5D-49C0-121887127F8C}"/>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L’andamento dell’occupazione</a:t>
            </a:r>
          </a:p>
        </p:txBody>
      </p:sp>
      <p:pic>
        <p:nvPicPr>
          <p:cNvPr id="3" name="Picture 2" descr="CNA">
            <a:extLst>
              <a:ext uri="{FF2B5EF4-FFF2-40B4-BE49-F238E27FC236}">
                <a16:creationId xmlns:a16="http://schemas.microsoft.com/office/drawing/2014/main" id="{41F4C201-E72A-27AB-3620-5C23A094B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a 5">
            <a:extLst>
              <a:ext uri="{FF2B5EF4-FFF2-40B4-BE49-F238E27FC236}">
                <a16:creationId xmlns:a16="http://schemas.microsoft.com/office/drawing/2014/main" id="{7ED4BB98-6FA6-B0A0-C75D-659953809C9F}"/>
              </a:ext>
            </a:extLst>
          </p:cNvPr>
          <p:cNvGraphicFramePr>
            <a:graphicFrameLocks noGrp="1"/>
          </p:cNvGraphicFramePr>
          <p:nvPr>
            <p:extLst>
              <p:ext uri="{D42A27DB-BD31-4B8C-83A1-F6EECF244321}">
                <p14:modId xmlns:p14="http://schemas.microsoft.com/office/powerpoint/2010/main" val="152011450"/>
              </p:ext>
            </p:extLst>
          </p:nvPr>
        </p:nvGraphicFramePr>
        <p:xfrm>
          <a:off x="343949" y="1484535"/>
          <a:ext cx="11064687" cy="2964180"/>
        </p:xfrm>
        <a:graphic>
          <a:graphicData uri="http://schemas.openxmlformats.org/drawingml/2006/table">
            <a:tbl>
              <a:tblPr/>
              <a:tblGrid>
                <a:gridCol w="1531235">
                  <a:extLst>
                    <a:ext uri="{9D8B030D-6E8A-4147-A177-3AD203B41FA5}">
                      <a16:colId xmlns:a16="http://schemas.microsoft.com/office/drawing/2014/main" val="4172074157"/>
                    </a:ext>
                  </a:extLst>
                </a:gridCol>
                <a:gridCol w="1234937">
                  <a:extLst>
                    <a:ext uri="{9D8B030D-6E8A-4147-A177-3AD203B41FA5}">
                      <a16:colId xmlns:a16="http://schemas.microsoft.com/office/drawing/2014/main" val="2859653623"/>
                    </a:ext>
                  </a:extLst>
                </a:gridCol>
                <a:gridCol w="1176722">
                  <a:extLst>
                    <a:ext uri="{9D8B030D-6E8A-4147-A177-3AD203B41FA5}">
                      <a16:colId xmlns:a16="http://schemas.microsoft.com/office/drawing/2014/main" val="3460272149"/>
                    </a:ext>
                  </a:extLst>
                </a:gridCol>
                <a:gridCol w="1589449">
                  <a:extLst>
                    <a:ext uri="{9D8B030D-6E8A-4147-A177-3AD203B41FA5}">
                      <a16:colId xmlns:a16="http://schemas.microsoft.com/office/drawing/2014/main" val="979684829"/>
                    </a:ext>
                  </a:extLst>
                </a:gridCol>
                <a:gridCol w="1383086">
                  <a:extLst>
                    <a:ext uri="{9D8B030D-6E8A-4147-A177-3AD203B41FA5}">
                      <a16:colId xmlns:a16="http://schemas.microsoft.com/office/drawing/2014/main" val="3861728218"/>
                    </a:ext>
                  </a:extLst>
                </a:gridCol>
                <a:gridCol w="1383086">
                  <a:extLst>
                    <a:ext uri="{9D8B030D-6E8A-4147-A177-3AD203B41FA5}">
                      <a16:colId xmlns:a16="http://schemas.microsoft.com/office/drawing/2014/main" val="1536785055"/>
                    </a:ext>
                  </a:extLst>
                </a:gridCol>
                <a:gridCol w="1383086">
                  <a:extLst>
                    <a:ext uri="{9D8B030D-6E8A-4147-A177-3AD203B41FA5}">
                      <a16:colId xmlns:a16="http://schemas.microsoft.com/office/drawing/2014/main" val="1299005248"/>
                    </a:ext>
                  </a:extLst>
                </a:gridCol>
                <a:gridCol w="1383086">
                  <a:extLst>
                    <a:ext uri="{9D8B030D-6E8A-4147-A177-3AD203B41FA5}">
                      <a16:colId xmlns:a16="http://schemas.microsoft.com/office/drawing/2014/main" val="875858938"/>
                    </a:ext>
                  </a:extLst>
                </a:gridCol>
              </a:tblGrid>
              <a:tr h="503076">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Numero complessivo occupati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Totale  imprese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Settore Tessile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Settore Abbigliamento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Settore Pelletteria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Imprese fino a 10 addetti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Imprese oltre 10 addetti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Imprese Toscana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10427671"/>
                  </a:ext>
                </a:extLst>
              </a:tr>
              <a:tr h="503076">
                <a:tc>
                  <a:txBody>
                    <a:bodyPr/>
                    <a:lstStyle/>
                    <a:p>
                      <a:pPr marL="0" algn="ctr" defTabSz="914400" rtl="0" eaLnBrk="1" fontAlgn="b" latinLnBrk="0" hangingPunct="1"/>
                      <a:endParaRPr lang="it-IT" sz="1600" b="0" i="0" u="none" strike="noStrike" kern="1200" dirty="0">
                        <a:solidFill>
                          <a:srgbClr val="000000"/>
                        </a:solidFill>
                        <a:effectLst/>
                        <a:latin typeface="Calibri" panose="020F0502020204030204" pitchFamily="34" charset="0"/>
                        <a:ea typeface="+mn-ea"/>
                        <a:cs typeface="+mn-cs"/>
                      </a:endParaRPr>
                    </a:p>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Aumentato</a:t>
                      </a:r>
                    </a:p>
                    <a:p>
                      <a:pPr marL="0" algn="ctr" defTabSz="914400" rtl="0" eaLnBrk="1" fontAlgn="b" latinLnBrk="0" hangingPunct="1"/>
                      <a:endParaRPr lang="it-IT"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48,9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58220867"/>
                  </a:ext>
                </a:extLst>
              </a:tr>
              <a:tr h="277943">
                <a:tc>
                  <a:txBody>
                    <a:bodyPr/>
                    <a:lstStyle/>
                    <a:p>
                      <a:pPr marL="0" algn="ctr" defTabSz="914400" rtl="0" eaLnBrk="1" fontAlgn="b" latinLnBrk="0" hangingPunct="1"/>
                      <a:endParaRPr lang="it-IT" sz="1600" b="0" i="0" u="none" strike="noStrike" kern="1200" dirty="0">
                        <a:solidFill>
                          <a:srgbClr val="000000"/>
                        </a:solidFill>
                        <a:effectLst/>
                        <a:latin typeface="Calibri" panose="020F0502020204030204" pitchFamily="34" charset="0"/>
                        <a:ea typeface="+mn-ea"/>
                        <a:cs typeface="+mn-cs"/>
                      </a:endParaRPr>
                    </a:p>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Diminuito</a:t>
                      </a:r>
                    </a:p>
                    <a:p>
                      <a:pPr marL="0" algn="ctr" defTabSz="914400" rtl="0" eaLnBrk="1" fontAlgn="b" latinLnBrk="0" hangingPunct="1"/>
                      <a:endParaRPr lang="it-IT"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34,2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35,1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47703069"/>
                  </a:ext>
                </a:extLst>
              </a:tr>
              <a:tr h="503076">
                <a:tc>
                  <a:txBody>
                    <a:bodyPr/>
                    <a:lstStyle/>
                    <a:p>
                      <a:pPr marL="0" algn="ctr" defTabSz="914400" rtl="0" eaLnBrk="1" fontAlgn="b" latinLnBrk="0" hangingPunct="1"/>
                      <a:endParaRPr lang="it-IT" sz="1600" b="0" i="0" u="none" strike="noStrike" kern="1200" dirty="0">
                        <a:solidFill>
                          <a:srgbClr val="000000"/>
                        </a:solidFill>
                        <a:effectLst/>
                        <a:latin typeface="Calibri" panose="020F0502020204030204" pitchFamily="34" charset="0"/>
                        <a:ea typeface="+mn-ea"/>
                        <a:cs typeface="+mn-cs"/>
                      </a:endParaRPr>
                    </a:p>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Rimasto uguale</a:t>
                      </a:r>
                    </a:p>
                    <a:p>
                      <a:pPr marL="0" algn="ctr" defTabSz="914400" rtl="0" eaLnBrk="1" fontAlgn="b" latinLnBrk="0" hangingPunct="1"/>
                      <a:endParaRPr lang="it-IT"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44,6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51,6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37,2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403902"/>
                  </a:ext>
                </a:extLst>
              </a:tr>
            </a:tbl>
          </a:graphicData>
        </a:graphic>
      </p:graphicFrame>
      <p:sp>
        <p:nvSpPr>
          <p:cNvPr id="7" name="CasellaDiTesto 6">
            <a:extLst>
              <a:ext uri="{FF2B5EF4-FFF2-40B4-BE49-F238E27FC236}">
                <a16:creationId xmlns:a16="http://schemas.microsoft.com/office/drawing/2014/main" id="{E4F85A87-A112-16FC-5564-6FD95D72A1A3}"/>
              </a:ext>
            </a:extLst>
          </p:cNvPr>
          <p:cNvSpPr txBox="1"/>
          <p:nvPr/>
        </p:nvSpPr>
        <p:spPr>
          <a:xfrm>
            <a:off x="243280" y="1006679"/>
            <a:ext cx="5618269" cy="369332"/>
          </a:xfrm>
          <a:prstGeom prst="rect">
            <a:avLst/>
          </a:prstGeom>
          <a:noFill/>
        </p:spPr>
        <p:txBody>
          <a:bodyPr wrap="none" rtlCol="0">
            <a:spAutoFit/>
          </a:bodyPr>
          <a:lstStyle/>
          <a:p>
            <a:r>
              <a:rPr lang="it-IT" b="1" dirty="0"/>
              <a:t>Dinamica degli occupati nel 2023 rispetto al 2019 (val.%) </a:t>
            </a:r>
          </a:p>
        </p:txBody>
      </p:sp>
      <p:sp>
        <p:nvSpPr>
          <p:cNvPr id="8" name="CasellaDiTesto 7">
            <a:extLst>
              <a:ext uri="{FF2B5EF4-FFF2-40B4-BE49-F238E27FC236}">
                <a16:creationId xmlns:a16="http://schemas.microsoft.com/office/drawing/2014/main" id="{C6DF388F-8EA4-BEA5-B955-560BF4F2AD55}"/>
              </a:ext>
            </a:extLst>
          </p:cNvPr>
          <p:cNvSpPr txBox="1"/>
          <p:nvPr/>
        </p:nvSpPr>
        <p:spPr>
          <a:xfrm>
            <a:off x="243280" y="4750139"/>
            <a:ext cx="11165355" cy="2031325"/>
          </a:xfrm>
          <a:prstGeom prst="rect">
            <a:avLst/>
          </a:prstGeom>
          <a:noFill/>
          <a:ln w="12700">
            <a:solidFill>
              <a:srgbClr val="C00000"/>
            </a:solidFill>
          </a:ln>
        </p:spPr>
        <p:txBody>
          <a:bodyPr wrap="square" rtlCol="0">
            <a:spAutoFit/>
          </a:bodyPr>
          <a:lstStyle/>
          <a:p>
            <a:pPr algn="just"/>
            <a:r>
              <a:rPr lang="it-IT" dirty="0"/>
              <a:t>L’andamento complessivo degli occupati è sostanzialmente stabile e la quota di imprese che hanno visto un ridimensionamento è simile a quella delle imprese che sono cresciute. L’analisi settoriale evidenzia che le imprese in crescita occupazionale sono soprattutto quelle del </a:t>
            </a:r>
            <a:r>
              <a:rPr lang="it-IT" dirty="0">
                <a:solidFill>
                  <a:srgbClr val="C00000"/>
                </a:solidFill>
              </a:rPr>
              <a:t>Tessile</a:t>
            </a:r>
            <a:r>
              <a:rPr lang="it-IT" dirty="0"/>
              <a:t>, mentre nella </a:t>
            </a:r>
            <a:r>
              <a:rPr lang="it-IT" dirty="0">
                <a:solidFill>
                  <a:srgbClr val="C00000"/>
                </a:solidFill>
              </a:rPr>
              <a:t>Pelletteria</a:t>
            </a:r>
            <a:r>
              <a:rPr lang="it-IT" dirty="0"/>
              <a:t> prevalgono i ridimensionamenti. Anche le imprese con </a:t>
            </a:r>
            <a:r>
              <a:rPr lang="it-IT" dirty="0">
                <a:solidFill>
                  <a:srgbClr val="C00000"/>
                </a:solidFill>
              </a:rPr>
              <a:t>più di 10 addetti</a:t>
            </a:r>
            <a:r>
              <a:rPr lang="it-IT" dirty="0"/>
              <a:t> mostrano una spiccata tendenza all’aumento degli occupati, mentre si comportano in maniera diametralmente opposta le imprese più piccole. Infine, anche in questo caso, i dati relativi all’andamento dimensionale delle imprese </a:t>
            </a:r>
            <a:r>
              <a:rPr lang="it-IT" dirty="0">
                <a:solidFill>
                  <a:srgbClr val="C00000"/>
                </a:solidFill>
              </a:rPr>
              <a:t>Toscane</a:t>
            </a:r>
            <a:r>
              <a:rPr lang="it-IT" dirty="0"/>
              <a:t> segnalano una situazione di maggiore criticità rispetto alla media nazionale.</a:t>
            </a:r>
          </a:p>
        </p:txBody>
      </p:sp>
    </p:spTree>
    <p:extLst>
      <p:ext uri="{BB962C8B-B14F-4D97-AF65-F5344CB8AC3E}">
        <p14:creationId xmlns:p14="http://schemas.microsoft.com/office/powerpoint/2010/main" val="341925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2C7FCD5A-64F5-C370-B01F-D0AB3DCA9249}"/>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9F868155-B200-5885-8174-DF4D8A5A8F7D}"/>
              </a:ext>
            </a:extLst>
          </p:cNvPr>
          <p:cNvSpPr/>
          <p:nvPr/>
        </p:nvSpPr>
        <p:spPr>
          <a:xfrm>
            <a:off x="0" y="0"/>
            <a:ext cx="12192000" cy="8137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3200" b="1" dirty="0">
                <a:solidFill>
                  <a:prstClr val="white"/>
                </a:solidFill>
                <a:latin typeface="Calibri" panose="020F0502020204030204" pitchFamily="34" charset="0"/>
              </a:rPr>
              <a:t>Il ricorso alla Cassa Integrazione</a:t>
            </a:r>
          </a:p>
        </p:txBody>
      </p:sp>
      <p:pic>
        <p:nvPicPr>
          <p:cNvPr id="3" name="Picture 2" descr="CNA">
            <a:extLst>
              <a:ext uri="{FF2B5EF4-FFF2-40B4-BE49-F238E27FC236}">
                <a16:creationId xmlns:a16="http://schemas.microsoft.com/office/drawing/2014/main" id="{CBC32510-B4D5-0C29-2ABA-07FA5108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830" y="118282"/>
            <a:ext cx="1267245" cy="577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a:extLst>
              <a:ext uri="{FF2B5EF4-FFF2-40B4-BE49-F238E27FC236}">
                <a16:creationId xmlns:a16="http://schemas.microsoft.com/office/drawing/2014/main" id="{A963F582-19A0-3EB4-9DA1-C702A7165415}"/>
              </a:ext>
            </a:extLst>
          </p:cNvPr>
          <p:cNvGraphicFramePr>
            <a:graphicFrameLocks noGrp="1"/>
          </p:cNvGraphicFramePr>
          <p:nvPr>
            <p:extLst>
              <p:ext uri="{D42A27DB-BD31-4B8C-83A1-F6EECF244321}">
                <p14:modId xmlns:p14="http://schemas.microsoft.com/office/powerpoint/2010/main" val="4273235069"/>
              </p:ext>
            </p:extLst>
          </p:nvPr>
        </p:nvGraphicFramePr>
        <p:xfrm>
          <a:off x="167781" y="1350844"/>
          <a:ext cx="11148973" cy="2746598"/>
        </p:xfrm>
        <a:graphic>
          <a:graphicData uri="http://schemas.openxmlformats.org/drawingml/2006/table">
            <a:tbl>
              <a:tblPr/>
              <a:tblGrid>
                <a:gridCol w="1013543">
                  <a:extLst>
                    <a:ext uri="{9D8B030D-6E8A-4147-A177-3AD203B41FA5}">
                      <a16:colId xmlns:a16="http://schemas.microsoft.com/office/drawing/2014/main" val="3137256792"/>
                    </a:ext>
                  </a:extLst>
                </a:gridCol>
                <a:gridCol w="1013543">
                  <a:extLst>
                    <a:ext uri="{9D8B030D-6E8A-4147-A177-3AD203B41FA5}">
                      <a16:colId xmlns:a16="http://schemas.microsoft.com/office/drawing/2014/main" val="3443582327"/>
                    </a:ext>
                  </a:extLst>
                </a:gridCol>
                <a:gridCol w="1013543">
                  <a:extLst>
                    <a:ext uri="{9D8B030D-6E8A-4147-A177-3AD203B41FA5}">
                      <a16:colId xmlns:a16="http://schemas.microsoft.com/office/drawing/2014/main" val="2256430357"/>
                    </a:ext>
                  </a:extLst>
                </a:gridCol>
                <a:gridCol w="759583">
                  <a:extLst>
                    <a:ext uri="{9D8B030D-6E8A-4147-A177-3AD203B41FA5}">
                      <a16:colId xmlns:a16="http://schemas.microsoft.com/office/drawing/2014/main" val="3259524193"/>
                    </a:ext>
                  </a:extLst>
                </a:gridCol>
                <a:gridCol w="1267503">
                  <a:extLst>
                    <a:ext uri="{9D8B030D-6E8A-4147-A177-3AD203B41FA5}">
                      <a16:colId xmlns:a16="http://schemas.microsoft.com/office/drawing/2014/main" val="1022990657"/>
                    </a:ext>
                  </a:extLst>
                </a:gridCol>
                <a:gridCol w="1013543">
                  <a:extLst>
                    <a:ext uri="{9D8B030D-6E8A-4147-A177-3AD203B41FA5}">
                      <a16:colId xmlns:a16="http://schemas.microsoft.com/office/drawing/2014/main" val="3292343978"/>
                    </a:ext>
                  </a:extLst>
                </a:gridCol>
                <a:gridCol w="1013543">
                  <a:extLst>
                    <a:ext uri="{9D8B030D-6E8A-4147-A177-3AD203B41FA5}">
                      <a16:colId xmlns:a16="http://schemas.microsoft.com/office/drawing/2014/main" val="3983377796"/>
                    </a:ext>
                  </a:extLst>
                </a:gridCol>
                <a:gridCol w="883128">
                  <a:extLst>
                    <a:ext uri="{9D8B030D-6E8A-4147-A177-3AD203B41FA5}">
                      <a16:colId xmlns:a16="http://schemas.microsoft.com/office/drawing/2014/main" val="3229294735"/>
                    </a:ext>
                  </a:extLst>
                </a:gridCol>
                <a:gridCol w="1143958">
                  <a:extLst>
                    <a:ext uri="{9D8B030D-6E8A-4147-A177-3AD203B41FA5}">
                      <a16:colId xmlns:a16="http://schemas.microsoft.com/office/drawing/2014/main" val="84846998"/>
                    </a:ext>
                  </a:extLst>
                </a:gridCol>
                <a:gridCol w="1013543">
                  <a:extLst>
                    <a:ext uri="{9D8B030D-6E8A-4147-A177-3AD203B41FA5}">
                      <a16:colId xmlns:a16="http://schemas.microsoft.com/office/drawing/2014/main" val="3987124328"/>
                    </a:ext>
                  </a:extLst>
                </a:gridCol>
                <a:gridCol w="1013543">
                  <a:extLst>
                    <a:ext uri="{9D8B030D-6E8A-4147-A177-3AD203B41FA5}">
                      <a16:colId xmlns:a16="http://schemas.microsoft.com/office/drawing/2014/main" val="2566593019"/>
                    </a:ext>
                  </a:extLst>
                </a:gridCol>
              </a:tblGrid>
              <a:tr h="1352333">
                <a:tc>
                  <a:txBody>
                    <a:bodyPr/>
                    <a:lstStyle/>
                    <a:p>
                      <a:pPr algn="l" fontAlgn="b"/>
                      <a:endParaRPr lang="it-IT"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Totale imprese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Toscana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Settore Tessile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Settore Abbigliamento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Settore Pelletteria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fino a 10 addetti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oltre 10 addetti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contoterziste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ibride (</a:t>
                      </a:r>
                      <a:r>
                        <a:rPr lang="it-IT" sz="1600" b="0" i="0" u="none" strike="noStrike" kern="1200" dirty="0" err="1">
                          <a:solidFill>
                            <a:srgbClr val="000000"/>
                          </a:solidFill>
                          <a:effectLst/>
                          <a:latin typeface="Calibri" panose="020F0502020204030204" pitchFamily="34" charset="0"/>
                          <a:ea typeface="+mn-ea"/>
                          <a:cs typeface="+mn-cs"/>
                        </a:rPr>
                        <a:t>contoterzi</a:t>
                      </a:r>
                      <a:r>
                        <a:rPr lang="it-IT" sz="1600" b="0" i="0" u="none" strike="noStrike" kern="1200" dirty="0">
                          <a:solidFill>
                            <a:srgbClr val="000000"/>
                          </a:solidFill>
                          <a:effectLst/>
                          <a:latin typeface="Calibri" panose="020F0502020204030204" pitchFamily="34" charset="0"/>
                          <a:ea typeface="+mn-ea"/>
                          <a:cs typeface="+mn-cs"/>
                        </a:rPr>
                        <a:t> e marchio proprio)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it-IT" sz="1600" b="0" i="0" u="none" strike="noStrike" kern="1200" dirty="0">
                          <a:solidFill>
                            <a:srgbClr val="000000"/>
                          </a:solidFill>
                          <a:effectLst/>
                          <a:latin typeface="Calibri" panose="020F0502020204030204" pitchFamily="34" charset="0"/>
                          <a:ea typeface="+mn-ea"/>
                          <a:cs typeface="+mn-cs"/>
                        </a:rPr>
                        <a:t>Imprese solo marchio proprio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8503866"/>
                  </a:ext>
                </a:extLst>
              </a:tr>
              <a:tr h="278853">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15,3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5928204"/>
                  </a:ext>
                </a:extLst>
              </a:tr>
              <a:tr h="278853">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49,3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54,1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51,4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62,4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77393619"/>
                  </a:ext>
                </a:extLst>
              </a:tr>
              <a:tr h="278853">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36,9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33,6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31707149"/>
                  </a:ext>
                </a:extLst>
              </a:tr>
              <a:tr h="278853">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17,0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64448435"/>
                  </a:ext>
                </a:extLst>
              </a:tr>
              <a:tr h="278853">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a:solidFill>
                            <a:srgbClr val="000000"/>
                          </a:solidFill>
                          <a:effectLst/>
                          <a:latin typeface="Calibri" panose="020F0502020204030204" pitchFamily="34" charset="0"/>
                          <a:ea typeface="+mn-ea"/>
                          <a:cs typeface="+mn-cs"/>
                        </a:rPr>
                        <a:t>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33,3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C00000"/>
                          </a:solidFill>
                          <a:effectLst/>
                          <a:latin typeface="Calibri" panose="020F0502020204030204" pitchFamily="34" charset="0"/>
                          <a:ea typeface="+mn-ea"/>
                          <a:cs typeface="+mn-cs"/>
                        </a:rPr>
                        <a:t>35,1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21,8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it-IT" sz="1600" b="0" i="0" u="none" strike="noStrike" kern="1200" dirty="0">
                          <a:solidFill>
                            <a:srgbClr val="000000"/>
                          </a:solidFill>
                          <a:effectLst/>
                          <a:latin typeface="Calibri" panose="020F0502020204030204" pitchFamily="34" charset="0"/>
                          <a:ea typeface="+mn-ea"/>
                          <a:cs typeface="+mn-cs"/>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63202819"/>
                  </a:ext>
                </a:extLst>
              </a:tr>
            </a:tbl>
          </a:graphicData>
        </a:graphic>
      </p:graphicFrame>
      <p:sp>
        <p:nvSpPr>
          <p:cNvPr id="5" name="CasellaDiTesto 4">
            <a:extLst>
              <a:ext uri="{FF2B5EF4-FFF2-40B4-BE49-F238E27FC236}">
                <a16:creationId xmlns:a16="http://schemas.microsoft.com/office/drawing/2014/main" id="{95D4A5B3-5483-2A28-CC38-4850FCA7C218}"/>
              </a:ext>
            </a:extLst>
          </p:cNvPr>
          <p:cNvSpPr txBox="1"/>
          <p:nvPr/>
        </p:nvSpPr>
        <p:spPr>
          <a:xfrm>
            <a:off x="67113" y="981512"/>
            <a:ext cx="8272457" cy="369332"/>
          </a:xfrm>
          <a:prstGeom prst="rect">
            <a:avLst/>
          </a:prstGeom>
          <a:noFill/>
        </p:spPr>
        <p:txBody>
          <a:bodyPr wrap="none" rtlCol="0">
            <a:spAutoFit/>
          </a:bodyPr>
          <a:lstStyle/>
          <a:p>
            <a:r>
              <a:rPr lang="it-IT" b="1" dirty="0"/>
              <a:t>Imprese che hanno dovuto far ricorso alla Cassa Integrazione negli ultimi anni (val.%)</a:t>
            </a:r>
          </a:p>
        </p:txBody>
      </p:sp>
      <p:sp>
        <p:nvSpPr>
          <p:cNvPr id="6" name="CasellaDiTesto 5">
            <a:extLst>
              <a:ext uri="{FF2B5EF4-FFF2-40B4-BE49-F238E27FC236}">
                <a16:creationId xmlns:a16="http://schemas.microsoft.com/office/drawing/2014/main" id="{7AFA9F23-DB47-D86B-6C5D-CB9657627774}"/>
              </a:ext>
            </a:extLst>
          </p:cNvPr>
          <p:cNvSpPr txBox="1"/>
          <p:nvPr/>
        </p:nvSpPr>
        <p:spPr>
          <a:xfrm>
            <a:off x="184163" y="4446060"/>
            <a:ext cx="11165355" cy="1200329"/>
          </a:xfrm>
          <a:prstGeom prst="rect">
            <a:avLst/>
          </a:prstGeom>
          <a:noFill/>
          <a:ln w="12700">
            <a:solidFill>
              <a:srgbClr val="C00000"/>
            </a:solidFill>
          </a:ln>
        </p:spPr>
        <p:txBody>
          <a:bodyPr wrap="square" rtlCol="0">
            <a:spAutoFit/>
          </a:bodyPr>
          <a:lstStyle/>
          <a:p>
            <a:pPr algn="just"/>
            <a:r>
              <a:rPr lang="it-IT" dirty="0"/>
              <a:t>Il ricorso alla Cassa Integrazione - come è noto - è stato massiccio nel 2020, l’anno segnato dalla pandemia (49,3% delle imprese). Nel 2022 era sceso molto (15,5% delle imprese) per poi risalire nel 2023 (25,6%). Da segnalare un ricorso superiore alla media per contoterzisti puri (35,1),  le imprese più grandi (33,3%), e le imprese operanti in Toscana (33,8%).</a:t>
            </a:r>
          </a:p>
        </p:txBody>
      </p:sp>
    </p:spTree>
    <p:extLst>
      <p:ext uri="{BB962C8B-B14F-4D97-AF65-F5344CB8AC3E}">
        <p14:creationId xmlns:p14="http://schemas.microsoft.com/office/powerpoint/2010/main" val="2195818564"/>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1654</TotalTime>
  <Words>1851</Words>
  <Application>Microsoft Office PowerPoint</Application>
  <PresentationFormat>Widescreen</PresentationFormat>
  <Paragraphs>231</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Times New Roman</vt:lpstr>
      <vt:lpstr>Trebuchet MS</vt:lpstr>
      <vt:lpstr>Wingdings 3</vt:lpstr>
      <vt:lpstr>Sfaccettatura</vt:lpstr>
      <vt:lpstr>  INDAGINE  SULLE PICCOLE IMPRESE DELLE FILIERE DEL TESSILE ABBIGLIAMENTO E PELLETTERIA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Baldi</dc:creator>
  <cp:lastModifiedBy>Giovanna Costantini</cp:lastModifiedBy>
  <cp:revision>5</cp:revision>
  <dcterms:created xsi:type="dcterms:W3CDTF">2024-03-21T08:42:22Z</dcterms:created>
  <dcterms:modified xsi:type="dcterms:W3CDTF">2024-05-30T13:01:11Z</dcterms:modified>
</cp:coreProperties>
</file>